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6" r:id="rId7"/>
    <p:sldId id="267" r:id="rId8"/>
    <p:sldId id="261" r:id="rId9"/>
    <p:sldId id="262" r:id="rId10"/>
    <p:sldId id="263" r:id="rId11"/>
    <p:sldId id="264" r:id="rId12"/>
    <p:sldId id="265" r:id="rId13"/>
    <p:sldId id="268" r:id="rId1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8" d="100"/>
          <a:sy n="58" d="100"/>
        </p:scale>
        <p:origin x="931"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ru-RU" smtClean="0"/>
              <a:t>Образец заголовка</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DD8A0130-4A13-401B-8A65-E20FAD551F3B}" type="datetimeFigureOut">
              <a:rPr lang="ru-RU" smtClean="0"/>
              <a:t>05.09.2019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6C46429-E937-430B-B565-7506C87FE664}" type="slidenum">
              <a:rPr lang="ru-RU" smtClean="0"/>
              <a:t>‹#›</a:t>
            </a:fld>
            <a:endParaRPr lang="ru-RU"/>
          </a:p>
        </p:txBody>
      </p:sp>
    </p:spTree>
    <p:extLst>
      <p:ext uri="{BB962C8B-B14F-4D97-AF65-F5344CB8AC3E}">
        <p14:creationId xmlns:p14="http://schemas.microsoft.com/office/powerpoint/2010/main" val="25560466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DD8A0130-4A13-401B-8A65-E20FAD551F3B}" type="datetimeFigureOut">
              <a:rPr lang="ru-RU" smtClean="0"/>
              <a:t>05.09.2019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6C46429-E937-430B-B565-7506C87FE664}" type="slidenum">
              <a:rPr lang="ru-RU" smtClean="0"/>
              <a:t>‹#›</a:t>
            </a:fld>
            <a:endParaRPr lang="ru-RU"/>
          </a:p>
        </p:txBody>
      </p:sp>
    </p:spTree>
    <p:extLst>
      <p:ext uri="{BB962C8B-B14F-4D97-AF65-F5344CB8AC3E}">
        <p14:creationId xmlns:p14="http://schemas.microsoft.com/office/powerpoint/2010/main" val="4222098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ru-RU" smtClean="0"/>
              <a:t>Образец заголовка</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DD8A0130-4A13-401B-8A65-E20FAD551F3B}" type="datetimeFigureOut">
              <a:rPr lang="ru-RU" smtClean="0"/>
              <a:t>05.09.2019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6C46429-E937-430B-B565-7506C87FE664}" type="slidenum">
              <a:rPr lang="ru-RU" smtClean="0"/>
              <a:t>‹#›</a:t>
            </a:fld>
            <a:endParaRPr lang="ru-RU"/>
          </a:p>
        </p:txBody>
      </p:sp>
    </p:spTree>
    <p:extLst>
      <p:ext uri="{BB962C8B-B14F-4D97-AF65-F5344CB8AC3E}">
        <p14:creationId xmlns:p14="http://schemas.microsoft.com/office/powerpoint/2010/main" val="17373867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ru-RU" smtClean="0"/>
              <a:t>Образец заголовка</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ru-RU" smtClean="0"/>
              <a:t>Образец текста</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DD8A0130-4A13-401B-8A65-E20FAD551F3B}" type="datetimeFigureOut">
              <a:rPr lang="ru-RU" smtClean="0"/>
              <a:t>05.09.2019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6C46429-E937-430B-B565-7506C87FE664}" type="slidenum">
              <a:rPr lang="ru-RU" smtClean="0"/>
              <a:t>‹#›</a:t>
            </a:fld>
            <a:endParaRPr lang="ru-RU"/>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4691254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D8A0130-4A13-401B-8A65-E20FAD551F3B}" type="datetimeFigureOut">
              <a:rPr lang="ru-RU" smtClean="0"/>
              <a:t>05.09.2019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6C46429-E937-430B-B565-7506C87FE664}" type="slidenum">
              <a:rPr lang="ru-RU" smtClean="0"/>
              <a:t>‹#›</a:t>
            </a:fld>
            <a:endParaRPr lang="ru-RU"/>
          </a:p>
        </p:txBody>
      </p:sp>
    </p:spTree>
    <p:extLst>
      <p:ext uri="{BB962C8B-B14F-4D97-AF65-F5344CB8AC3E}">
        <p14:creationId xmlns:p14="http://schemas.microsoft.com/office/powerpoint/2010/main" val="8323966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smtClean="0"/>
              <a:t>Образец заголовка</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D8A0130-4A13-401B-8A65-E20FAD551F3B}" type="datetimeFigureOut">
              <a:rPr lang="ru-RU" smtClean="0"/>
              <a:t>05.09.2019</a:t>
            </a:fld>
            <a:endParaRPr lang="ru-RU"/>
          </a:p>
        </p:txBody>
      </p:sp>
      <p:sp>
        <p:nvSpPr>
          <p:cNvPr id="4"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6C46429-E937-430B-B565-7506C87FE664}" type="slidenum">
              <a:rPr lang="ru-RU" smtClean="0"/>
              <a:t>‹#›</a:t>
            </a:fld>
            <a:endParaRPr lang="ru-RU"/>
          </a:p>
        </p:txBody>
      </p:sp>
    </p:spTree>
    <p:extLst>
      <p:ext uri="{BB962C8B-B14F-4D97-AF65-F5344CB8AC3E}">
        <p14:creationId xmlns:p14="http://schemas.microsoft.com/office/powerpoint/2010/main" val="12760766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smtClean="0"/>
              <a:t>Образец заголовка</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D8A0130-4A13-401B-8A65-E20FAD551F3B}" type="datetimeFigureOut">
              <a:rPr lang="ru-RU" smtClean="0"/>
              <a:t>05.09.2019</a:t>
            </a:fld>
            <a:endParaRPr lang="ru-RU"/>
          </a:p>
        </p:txBody>
      </p:sp>
      <p:sp>
        <p:nvSpPr>
          <p:cNvPr id="4"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6C46429-E937-430B-B565-7506C87FE664}" type="slidenum">
              <a:rPr lang="ru-RU" smtClean="0"/>
              <a:t>‹#›</a:t>
            </a:fld>
            <a:endParaRPr lang="ru-RU"/>
          </a:p>
        </p:txBody>
      </p:sp>
    </p:spTree>
    <p:extLst>
      <p:ext uri="{BB962C8B-B14F-4D97-AF65-F5344CB8AC3E}">
        <p14:creationId xmlns:p14="http://schemas.microsoft.com/office/powerpoint/2010/main" val="27455605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DD8A0130-4A13-401B-8A65-E20FAD551F3B}" type="datetimeFigureOut">
              <a:rPr lang="ru-RU" smtClean="0"/>
              <a:t>05.09.2019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6C46429-E937-430B-B565-7506C87FE664}" type="slidenum">
              <a:rPr lang="ru-RU" smtClean="0"/>
              <a:t>‹#›</a:t>
            </a:fld>
            <a:endParaRPr lang="ru-RU"/>
          </a:p>
        </p:txBody>
      </p:sp>
    </p:spTree>
    <p:extLst>
      <p:ext uri="{BB962C8B-B14F-4D97-AF65-F5344CB8AC3E}">
        <p14:creationId xmlns:p14="http://schemas.microsoft.com/office/powerpoint/2010/main" val="27165535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DD8A0130-4A13-401B-8A65-E20FAD551F3B}" type="datetimeFigureOut">
              <a:rPr lang="ru-RU" smtClean="0"/>
              <a:t>05.09.2019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6C46429-E937-430B-B565-7506C87FE664}" type="slidenum">
              <a:rPr lang="ru-RU" smtClean="0"/>
              <a:t>‹#›</a:t>
            </a:fld>
            <a:endParaRPr lang="ru-RU"/>
          </a:p>
        </p:txBody>
      </p:sp>
    </p:spTree>
    <p:extLst>
      <p:ext uri="{BB962C8B-B14F-4D97-AF65-F5344CB8AC3E}">
        <p14:creationId xmlns:p14="http://schemas.microsoft.com/office/powerpoint/2010/main" val="2382565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3"/>
          <p:cNvSpPr>
            <a:spLocks noGrp="1"/>
          </p:cNvSpPr>
          <p:nvPr>
            <p:ph type="dt" sz="half" idx="10"/>
          </p:nvPr>
        </p:nvSpPr>
        <p:spPr/>
        <p:txBody>
          <a:bodyPr/>
          <a:lstStyle/>
          <a:p>
            <a:fld id="{DD8A0130-4A13-401B-8A65-E20FAD551F3B}" type="datetimeFigureOut">
              <a:rPr lang="ru-RU" smtClean="0"/>
              <a:t>05.09.2019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6C46429-E937-430B-B565-7506C87FE664}" type="slidenum">
              <a:rPr lang="ru-RU" smtClean="0"/>
              <a:t>‹#›</a:t>
            </a:fld>
            <a:endParaRPr lang="ru-RU"/>
          </a:p>
        </p:txBody>
      </p:sp>
    </p:spTree>
    <p:extLst>
      <p:ext uri="{BB962C8B-B14F-4D97-AF65-F5344CB8AC3E}">
        <p14:creationId xmlns:p14="http://schemas.microsoft.com/office/powerpoint/2010/main" val="2981410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D8A0130-4A13-401B-8A65-E20FAD551F3B}" type="datetimeFigureOut">
              <a:rPr lang="ru-RU" smtClean="0"/>
              <a:t>05.09.2019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6C46429-E937-430B-B565-7506C87FE664}" type="slidenum">
              <a:rPr lang="ru-RU" smtClean="0"/>
              <a:t>‹#›</a:t>
            </a:fld>
            <a:endParaRPr lang="ru-RU"/>
          </a:p>
        </p:txBody>
      </p:sp>
    </p:spTree>
    <p:extLst>
      <p:ext uri="{BB962C8B-B14F-4D97-AF65-F5344CB8AC3E}">
        <p14:creationId xmlns:p14="http://schemas.microsoft.com/office/powerpoint/2010/main" val="2493859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DD8A0130-4A13-401B-8A65-E20FAD551F3B}" type="datetimeFigureOut">
              <a:rPr lang="ru-RU" smtClean="0"/>
              <a:t>05.09.2019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6C46429-E937-430B-B565-7506C87FE664}" type="slidenum">
              <a:rPr lang="ru-RU" smtClean="0"/>
              <a:t>‹#›</a:t>
            </a:fld>
            <a:endParaRPr lang="ru-RU"/>
          </a:p>
        </p:txBody>
      </p:sp>
    </p:spTree>
    <p:extLst>
      <p:ext uri="{BB962C8B-B14F-4D97-AF65-F5344CB8AC3E}">
        <p14:creationId xmlns:p14="http://schemas.microsoft.com/office/powerpoint/2010/main" val="1353612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DD8A0130-4A13-401B-8A65-E20FAD551F3B}" type="datetimeFigureOut">
              <a:rPr lang="ru-RU" smtClean="0"/>
              <a:t>05.09.2019</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26C46429-E937-430B-B565-7506C87FE664}" type="slidenum">
              <a:rPr lang="ru-RU" smtClean="0"/>
              <a:t>‹#›</a:t>
            </a:fld>
            <a:endParaRPr lang="ru-RU"/>
          </a:p>
        </p:txBody>
      </p:sp>
    </p:spTree>
    <p:extLst>
      <p:ext uri="{BB962C8B-B14F-4D97-AF65-F5344CB8AC3E}">
        <p14:creationId xmlns:p14="http://schemas.microsoft.com/office/powerpoint/2010/main" val="31443808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7" name="Date Placeholder 2"/>
          <p:cNvSpPr>
            <a:spLocks noGrp="1"/>
          </p:cNvSpPr>
          <p:nvPr>
            <p:ph type="dt" sz="half" idx="10"/>
          </p:nvPr>
        </p:nvSpPr>
        <p:spPr/>
        <p:txBody>
          <a:bodyPr/>
          <a:lstStyle/>
          <a:p>
            <a:fld id="{DD8A0130-4A13-401B-8A65-E20FAD551F3B}" type="datetimeFigureOut">
              <a:rPr lang="ru-RU" smtClean="0"/>
              <a:t>05.09.2019</a:t>
            </a:fld>
            <a:endParaRPr lang="ru-RU"/>
          </a:p>
        </p:txBody>
      </p:sp>
      <p:sp>
        <p:nvSpPr>
          <p:cNvPr id="5" name="Footer Placeholder 3"/>
          <p:cNvSpPr>
            <a:spLocks noGrp="1"/>
          </p:cNvSpPr>
          <p:nvPr>
            <p:ph type="ftr" sz="quarter" idx="11"/>
          </p:nvPr>
        </p:nvSpPr>
        <p:spPr/>
        <p:txBody>
          <a:bodyPr/>
          <a:lstStyle/>
          <a:p>
            <a:endParaRPr lang="ru-RU"/>
          </a:p>
        </p:txBody>
      </p:sp>
      <p:sp>
        <p:nvSpPr>
          <p:cNvPr id="6" name="Slide Number Placeholder 4"/>
          <p:cNvSpPr>
            <a:spLocks noGrp="1"/>
          </p:cNvSpPr>
          <p:nvPr>
            <p:ph type="sldNum" sz="quarter" idx="12"/>
          </p:nvPr>
        </p:nvSpPr>
        <p:spPr/>
        <p:txBody>
          <a:bodyPr/>
          <a:lstStyle/>
          <a:p>
            <a:fld id="{26C46429-E937-430B-B565-7506C87FE664}" type="slidenum">
              <a:rPr lang="ru-RU" smtClean="0"/>
              <a:t>‹#›</a:t>
            </a:fld>
            <a:endParaRPr lang="ru-RU"/>
          </a:p>
        </p:txBody>
      </p:sp>
    </p:spTree>
    <p:extLst>
      <p:ext uri="{BB962C8B-B14F-4D97-AF65-F5344CB8AC3E}">
        <p14:creationId xmlns:p14="http://schemas.microsoft.com/office/powerpoint/2010/main" val="1337328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D8A0130-4A13-401B-8A65-E20FAD551F3B}" type="datetimeFigureOut">
              <a:rPr lang="ru-RU" smtClean="0"/>
              <a:t>05.09.2019</a:t>
            </a:fld>
            <a:endParaRPr lang="ru-RU"/>
          </a:p>
        </p:txBody>
      </p:sp>
      <p:sp>
        <p:nvSpPr>
          <p:cNvPr id="5" name="Footer Placeholder 2"/>
          <p:cNvSpPr>
            <a:spLocks noGrp="1"/>
          </p:cNvSpPr>
          <p:nvPr>
            <p:ph type="ftr" sz="quarter" idx="11"/>
          </p:nvPr>
        </p:nvSpPr>
        <p:spPr/>
        <p:txBody>
          <a:bodyPr/>
          <a:lstStyle/>
          <a:p>
            <a:endParaRPr lang="ru-RU"/>
          </a:p>
        </p:txBody>
      </p:sp>
      <p:sp>
        <p:nvSpPr>
          <p:cNvPr id="6" name="Slide Number Placeholder 3"/>
          <p:cNvSpPr>
            <a:spLocks noGrp="1"/>
          </p:cNvSpPr>
          <p:nvPr>
            <p:ph type="sldNum" sz="quarter" idx="12"/>
          </p:nvPr>
        </p:nvSpPr>
        <p:spPr/>
        <p:txBody>
          <a:bodyPr/>
          <a:lstStyle/>
          <a:p>
            <a:fld id="{26C46429-E937-430B-B565-7506C87FE664}" type="slidenum">
              <a:rPr lang="ru-RU" smtClean="0"/>
              <a:t>‹#›</a:t>
            </a:fld>
            <a:endParaRPr lang="ru-RU"/>
          </a:p>
        </p:txBody>
      </p:sp>
    </p:spTree>
    <p:extLst>
      <p:ext uri="{BB962C8B-B14F-4D97-AF65-F5344CB8AC3E}">
        <p14:creationId xmlns:p14="http://schemas.microsoft.com/office/powerpoint/2010/main" val="2063893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7" name="Date Placeholder 4"/>
          <p:cNvSpPr>
            <a:spLocks noGrp="1"/>
          </p:cNvSpPr>
          <p:nvPr>
            <p:ph type="dt" sz="half" idx="10"/>
          </p:nvPr>
        </p:nvSpPr>
        <p:spPr/>
        <p:txBody>
          <a:bodyPr/>
          <a:lstStyle/>
          <a:p>
            <a:fld id="{DD8A0130-4A13-401B-8A65-E20FAD551F3B}" type="datetimeFigureOut">
              <a:rPr lang="ru-RU" smtClean="0"/>
              <a:t>05.09.2019</a:t>
            </a:fld>
            <a:endParaRPr lang="ru-RU"/>
          </a:p>
        </p:txBody>
      </p:sp>
      <p:sp>
        <p:nvSpPr>
          <p:cNvPr id="5" name="Footer Placeholder 5"/>
          <p:cNvSpPr>
            <a:spLocks noGrp="1"/>
          </p:cNvSpPr>
          <p:nvPr>
            <p:ph type="ftr" sz="quarter" idx="11"/>
          </p:nvPr>
        </p:nvSpPr>
        <p:spPr/>
        <p:txBody>
          <a:bodyPr/>
          <a:lstStyle/>
          <a:p>
            <a:endParaRPr lang="ru-RU"/>
          </a:p>
        </p:txBody>
      </p:sp>
      <p:sp>
        <p:nvSpPr>
          <p:cNvPr id="6" name="Slide Number Placeholder 6"/>
          <p:cNvSpPr>
            <a:spLocks noGrp="1"/>
          </p:cNvSpPr>
          <p:nvPr>
            <p:ph type="sldNum" sz="quarter" idx="12"/>
          </p:nvPr>
        </p:nvSpPr>
        <p:spPr/>
        <p:txBody>
          <a:bodyPr/>
          <a:lstStyle/>
          <a:p>
            <a:fld id="{26C46429-E937-430B-B565-7506C87FE664}" type="slidenum">
              <a:rPr lang="ru-RU" smtClean="0"/>
              <a:t>‹#›</a:t>
            </a:fld>
            <a:endParaRPr lang="ru-RU"/>
          </a:p>
        </p:txBody>
      </p:sp>
    </p:spTree>
    <p:extLst>
      <p:ext uri="{BB962C8B-B14F-4D97-AF65-F5344CB8AC3E}">
        <p14:creationId xmlns:p14="http://schemas.microsoft.com/office/powerpoint/2010/main" val="664154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DD8A0130-4A13-401B-8A65-E20FAD551F3B}" type="datetimeFigureOut">
              <a:rPr lang="ru-RU" smtClean="0"/>
              <a:t>05.09.2019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6C46429-E937-430B-B565-7506C87FE664}" type="slidenum">
              <a:rPr lang="ru-RU" smtClean="0"/>
              <a:t>‹#›</a:t>
            </a:fld>
            <a:endParaRPr lang="ru-RU"/>
          </a:p>
        </p:txBody>
      </p:sp>
    </p:spTree>
    <p:extLst>
      <p:ext uri="{BB962C8B-B14F-4D97-AF65-F5344CB8AC3E}">
        <p14:creationId xmlns:p14="http://schemas.microsoft.com/office/powerpoint/2010/main" val="18123483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DD8A0130-4A13-401B-8A65-E20FAD551F3B}" type="datetimeFigureOut">
              <a:rPr lang="ru-RU" smtClean="0"/>
              <a:t>05.09.2019</a:t>
            </a:fld>
            <a:endParaRPr lang="ru-RU"/>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ru-RU"/>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26C46429-E937-430B-B565-7506C87FE664}" type="slidenum">
              <a:rPr lang="ru-RU" smtClean="0"/>
              <a:t>‹#›</a:t>
            </a:fld>
            <a:endParaRPr lang="ru-RU"/>
          </a:p>
        </p:txBody>
      </p:sp>
    </p:spTree>
    <p:extLst>
      <p:ext uri="{BB962C8B-B14F-4D97-AF65-F5344CB8AC3E}">
        <p14:creationId xmlns:p14="http://schemas.microsoft.com/office/powerpoint/2010/main" val="13003972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jpe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1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54955" y="478537"/>
            <a:ext cx="8825658" cy="1130807"/>
          </a:xfrm>
        </p:spPr>
        <p:txBody>
          <a:bodyPr/>
          <a:lstStyle/>
          <a:p>
            <a:r>
              <a:rPr lang="ru-RU" sz="3500" b="1" spc="100" dirty="0">
                <a:solidFill>
                  <a:schemeClr val="accent5">
                    <a:lumMod val="60000"/>
                    <a:lumOff val="40000"/>
                  </a:schemeClr>
                </a:solidFill>
                <a:cs typeface="Aharoni" panose="02010803020104030203" pitchFamily="2" charset="-79"/>
              </a:rPr>
              <a:t>К</a:t>
            </a:r>
            <a:r>
              <a:rPr lang="ru-RU" sz="3500" b="1" spc="100" dirty="0" smtClean="0">
                <a:solidFill>
                  <a:schemeClr val="accent5">
                    <a:lumMod val="60000"/>
                    <a:lumOff val="40000"/>
                  </a:schemeClr>
                </a:solidFill>
                <a:cs typeface="Aharoni" panose="02010803020104030203" pitchFamily="2" charset="-79"/>
              </a:rPr>
              <a:t>онкурс «Города для детей 2019»</a:t>
            </a:r>
            <a:br>
              <a:rPr lang="ru-RU" sz="3500" b="1" spc="100" dirty="0" smtClean="0">
                <a:solidFill>
                  <a:schemeClr val="accent5">
                    <a:lumMod val="60000"/>
                    <a:lumOff val="40000"/>
                  </a:schemeClr>
                </a:solidFill>
                <a:cs typeface="Aharoni" panose="02010803020104030203" pitchFamily="2" charset="-79"/>
              </a:rPr>
            </a:br>
            <a:r>
              <a:rPr lang="ru-RU" sz="3500" b="1" spc="100" dirty="0" smtClean="0">
                <a:solidFill>
                  <a:schemeClr val="accent5">
                    <a:lumMod val="60000"/>
                    <a:lumOff val="40000"/>
                  </a:schemeClr>
                </a:solidFill>
                <a:cs typeface="Aharoni" panose="02010803020104030203" pitchFamily="2" charset="-79"/>
              </a:rPr>
              <a:t>Добрянский муниципальный район</a:t>
            </a:r>
            <a:endParaRPr lang="ru-RU" sz="3500" b="1" spc="100" dirty="0">
              <a:solidFill>
                <a:schemeClr val="accent5">
                  <a:lumMod val="60000"/>
                  <a:lumOff val="40000"/>
                </a:schemeClr>
              </a:solidFill>
              <a:cs typeface="Aharoni" panose="02010803020104030203" pitchFamily="2" charset="-79"/>
            </a:endParaRPr>
          </a:p>
        </p:txBody>
      </p:sp>
      <p:sp>
        <p:nvSpPr>
          <p:cNvPr id="3" name="Подзаголовок 2"/>
          <p:cNvSpPr>
            <a:spLocks noGrp="1"/>
          </p:cNvSpPr>
          <p:nvPr>
            <p:ph type="subTitle" idx="1"/>
          </p:nvPr>
        </p:nvSpPr>
        <p:spPr>
          <a:xfrm>
            <a:off x="3579813" y="2356236"/>
            <a:ext cx="6400800" cy="3005328"/>
          </a:xfrm>
        </p:spPr>
        <p:txBody>
          <a:bodyPr>
            <a:noAutofit/>
          </a:bodyPr>
          <a:lstStyle/>
          <a:p>
            <a:pPr algn="ctr"/>
            <a:r>
              <a:rPr lang="ru-RU" sz="7000" b="1" spc="100" dirty="0" smtClean="0">
                <a:solidFill>
                  <a:schemeClr val="accent3">
                    <a:lumMod val="40000"/>
                    <a:lumOff val="60000"/>
                  </a:schemeClr>
                </a:solidFill>
              </a:rPr>
              <a:t>Акция </a:t>
            </a:r>
          </a:p>
          <a:p>
            <a:pPr algn="ctr"/>
            <a:r>
              <a:rPr lang="ru-RU" sz="7000" b="1" spc="100" dirty="0" smtClean="0">
                <a:solidFill>
                  <a:schemeClr val="accent3">
                    <a:lumMod val="40000"/>
                    <a:lumOff val="60000"/>
                  </a:schemeClr>
                </a:solidFill>
              </a:rPr>
              <a:t>«Вместе с папами»</a:t>
            </a:r>
            <a:endParaRPr lang="ru-RU" sz="7000" b="1" spc="100" dirty="0">
              <a:solidFill>
                <a:schemeClr val="accent3">
                  <a:lumMod val="40000"/>
                  <a:lumOff val="60000"/>
                </a:schemeClr>
              </a:solidFill>
            </a:endParaRPr>
          </a:p>
        </p:txBody>
      </p:sp>
    </p:spTree>
    <p:extLst>
      <p:ext uri="{BB962C8B-B14F-4D97-AF65-F5344CB8AC3E}">
        <p14:creationId xmlns:p14="http://schemas.microsoft.com/office/powerpoint/2010/main" val="2247250427"/>
      </p:ext>
    </p:extLst>
  </p:cSld>
  <p:clrMapOvr>
    <a:masterClrMapping/>
  </p:clrMapOvr>
  <mc:AlternateContent xmlns:mc="http://schemas.openxmlformats.org/markup-compatibility/2006">
    <mc:Choice xmlns:p14="http://schemas.microsoft.com/office/powerpoint/2010/main" Requires="p14">
      <p:transition spd="slow" p14:dur="2000" advTm="6488"/>
    </mc:Choice>
    <mc:Fallback>
      <p:transition spd="slow" advTm="6488"/>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Веселые старты «Вместе с папой»</a:t>
            </a:r>
            <a:endParaRPr lang="ru-RU" dirty="0"/>
          </a:p>
        </p:txBody>
      </p:sp>
      <p:sp>
        <p:nvSpPr>
          <p:cNvPr id="3" name="Объект 2"/>
          <p:cNvSpPr>
            <a:spLocks noGrp="1"/>
          </p:cNvSpPr>
          <p:nvPr>
            <p:ph idx="1"/>
          </p:nvPr>
        </p:nvSpPr>
        <p:spPr>
          <a:xfrm>
            <a:off x="1103312" y="1853248"/>
            <a:ext cx="8946541" cy="4395151"/>
          </a:xfrm>
        </p:spPr>
        <p:txBody>
          <a:bodyPr/>
          <a:lstStyle/>
          <a:p>
            <a:r>
              <a:rPr lang="ru-RU" dirty="0" smtClean="0"/>
              <a:t>Участие приняли 12 семей, представителей всех поселений, Добрянского района. </a:t>
            </a:r>
          </a:p>
          <a:p>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6111" y="2491409"/>
            <a:ext cx="5317788" cy="3543807"/>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1100" y="3093409"/>
            <a:ext cx="5649093" cy="3764591"/>
          </a:xfrm>
          <a:prstGeom prst="rect">
            <a:avLst/>
          </a:prstGeom>
        </p:spPr>
      </p:pic>
    </p:spTree>
    <p:extLst>
      <p:ext uri="{BB962C8B-B14F-4D97-AF65-F5344CB8AC3E}">
        <p14:creationId xmlns:p14="http://schemas.microsoft.com/office/powerpoint/2010/main" val="4125085610"/>
      </p:ext>
    </p:extLst>
  </p:cSld>
  <p:clrMapOvr>
    <a:masterClrMapping/>
  </p:clrMapOvr>
  <mc:AlternateContent xmlns:mc="http://schemas.openxmlformats.org/markup-compatibility/2006">
    <mc:Choice xmlns:p14="http://schemas.microsoft.com/office/powerpoint/2010/main" Requires="p14">
      <p:transition spd="slow" p14:dur="2000" advTm="6897"/>
    </mc:Choice>
    <mc:Fallback>
      <p:transition spd="slow" advTm="6897"/>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a:grpSpLocks/>
          </p:cNvGrpSpPr>
          <p:nvPr/>
        </p:nvGrpSpPr>
        <p:grpSpPr bwMode="auto">
          <a:xfrm>
            <a:off x="896415" y="97428"/>
            <a:ext cx="10806113" cy="7658100"/>
            <a:chOff x="1048321" y="1064037"/>
            <a:chExt cx="106920" cy="75600"/>
          </a:xfrm>
        </p:grpSpPr>
        <p:pic>
          <p:nvPicPr>
            <p:cNvPr id="2075" name="Picture 27" descr="iLCTVUZL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099575" y="1083971"/>
              <a:ext cx="75600" cy="357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2074" name="Picture 26" descr="2284276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0820" y="1087797"/>
              <a:ext cx="31901" cy="221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3" name="Text Box 25"/>
            <p:cNvSpPr txBox="1">
              <a:spLocks noChangeArrowheads="1"/>
            </p:cNvSpPr>
            <p:nvPr/>
          </p:nvSpPr>
          <p:spPr bwMode="auto">
            <a:xfrm>
              <a:off x="1124641" y="1066197"/>
              <a:ext cx="27360" cy="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МБУК «МЦБС»                                  Центральная детская библиотека</a:t>
              </a: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
          <p:nvSpPr>
            <p:cNvPr id="4" name="Text Box 24"/>
            <p:cNvSpPr txBox="1">
              <a:spLocks noChangeArrowheads="1"/>
            </p:cNvSpPr>
            <p:nvPr/>
          </p:nvSpPr>
          <p:spPr bwMode="auto">
            <a:xfrm>
              <a:off x="1129681" y="1133877"/>
              <a:ext cx="18288" cy="28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ru-RU"/>
            </a:p>
          </p:txBody>
        </p:sp>
        <p:sp>
          <p:nvSpPr>
            <p:cNvPr id="5" name="WordArt 23"/>
            <p:cNvSpPr>
              <a:spLocks noChangeArrowheads="1" noChangeShapeType="1" noTextEdit="1"/>
            </p:cNvSpPr>
            <p:nvPr/>
          </p:nvSpPr>
          <p:spPr bwMode="auto">
            <a:xfrm>
              <a:off x="1125361" y="1079157"/>
              <a:ext cx="23760" cy="648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ru-RU" sz="4000" b="1" kern="10" spc="0" smtClean="0">
                  <a:ln w="19050">
                    <a:solidFill>
                      <a:srgbClr val="000080"/>
                    </a:solidFill>
                    <a:round/>
                    <a:headEnd/>
                    <a:tailEnd/>
                  </a:ln>
                  <a:solidFill>
                    <a:srgbClr val="2121FF"/>
                  </a:solidFill>
                  <a:effectLst/>
                </a:rPr>
                <a:t>Папам</a:t>
              </a:r>
            </a:p>
            <a:p>
              <a:pPr algn="ctr" rtl="0">
                <a:buNone/>
              </a:pPr>
              <a:r>
                <a:rPr lang="ru-RU" sz="4000" b="1" kern="10" spc="0" smtClean="0">
                  <a:ln w="19050">
                    <a:solidFill>
                      <a:srgbClr val="000080"/>
                    </a:solidFill>
                    <a:round/>
                    <a:headEnd/>
                    <a:tailEnd/>
                  </a:ln>
                  <a:solidFill>
                    <a:srgbClr val="2121FF"/>
                  </a:solidFill>
                  <a:effectLst/>
                </a:rPr>
                <a:t> посвящается!</a:t>
              </a:r>
              <a:endParaRPr lang="ru-RU" sz="4000" b="1" kern="10" spc="0">
                <a:ln w="19050">
                  <a:solidFill>
                    <a:srgbClr val="000080"/>
                  </a:solidFill>
                  <a:round/>
                  <a:headEnd/>
                  <a:tailEnd/>
                </a:ln>
                <a:solidFill>
                  <a:srgbClr val="2121FF"/>
                </a:solidFill>
                <a:effectLst/>
              </a:endParaRPr>
            </a:p>
          </p:txBody>
        </p:sp>
        <p:sp>
          <p:nvSpPr>
            <p:cNvPr id="6" name="Text Box 22"/>
            <p:cNvSpPr txBox="1">
              <a:spLocks noChangeArrowheads="1"/>
            </p:cNvSpPr>
            <p:nvPr/>
          </p:nvSpPr>
          <p:spPr bwMode="auto">
            <a:xfrm>
              <a:off x="1123201" y="1112277"/>
              <a:ext cx="29520" cy="15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400" b="1" i="0" u="none" strike="noStrike" cap="none" normalizeH="0" baseline="0" smtClean="0">
                  <a:ln>
                    <a:noFill/>
                  </a:ln>
                  <a:solidFill>
                    <a:srgbClr val="000080"/>
                  </a:solidFill>
                  <a:effectLst/>
                  <a:latin typeface="Times New Roman" panose="02020603050405020304" pitchFamily="18" charset="0"/>
                  <a:ea typeface="Times New Roman" panose="02020603050405020304" pitchFamily="18" charset="0"/>
                  <a:cs typeface="Times New Roman" panose="02020603050405020304" pitchFamily="18" charset="0"/>
                </a:rPr>
                <a:t>Стать отцом совсем легко.</a:t>
              </a:r>
              <a:endParaRPr kumimoji="0" lang="ru-RU" altLang="ru-RU" sz="800" b="0" i="0" u="none" strike="noStrike" cap="none" normalizeH="0" baseline="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400" b="1" i="0" u="none" strike="noStrike" cap="none" normalizeH="0" baseline="0" smtClean="0">
                  <a:ln>
                    <a:noFill/>
                  </a:ln>
                  <a:solidFill>
                    <a:srgbClr val="000080"/>
                  </a:solidFill>
                  <a:effectLst/>
                  <a:latin typeface="Times New Roman" panose="02020603050405020304" pitchFamily="18" charset="0"/>
                  <a:ea typeface="Times New Roman" panose="02020603050405020304" pitchFamily="18" charset="0"/>
                  <a:cs typeface="Times New Roman" panose="02020603050405020304" pitchFamily="18" charset="0"/>
                </a:rPr>
                <a:t>Быть отцом, напротив, трудно.</a:t>
              </a:r>
              <a:endParaRPr kumimoji="0" lang="ru-RU" altLang="ru-RU" sz="800" b="0" i="0" u="none" strike="noStrike" cap="none" normalizeH="0" baseline="0" smtClean="0">
                <a:ln>
                  <a:noFill/>
                </a:ln>
                <a:solidFill>
                  <a:schemeClr val="tx1"/>
                </a:solidFill>
                <a:effectLst/>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ru-RU" altLang="ru-RU" sz="1400" b="0" i="1" u="none" strike="noStrike" cap="none" normalizeH="0" baseline="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ru-RU" altLang="ru-RU" sz="1400" b="0" i="1" u="none" strike="noStrike" cap="none" normalizeH="0" baseline="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Вильгельм Буш,</a:t>
              </a:r>
              <a:endParaRPr kumimoji="0" lang="ru-RU" altLang="ru-RU" sz="800" b="0" i="0" u="none" strike="noStrike" cap="none" normalizeH="0" baseline="0" smtClean="0">
                <a:ln>
                  <a:noFill/>
                </a:ln>
                <a:solidFill>
                  <a:schemeClr val="tx1"/>
                </a:solidFill>
                <a:effectLst/>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ru-RU" altLang="ru-RU" sz="1400" b="0" i="1" u="none" strike="noStrike" cap="none" normalizeH="0" baseline="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немецкий пастор, писатель</a:t>
              </a:r>
              <a:endParaRPr kumimoji="0" lang="ru-RU" altLang="ru-RU" sz="8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pic>
          <p:nvPicPr>
            <p:cNvPr id="2069" name="Picture 21" descr="iLCTVUZL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028059" y="1084299"/>
              <a:ext cx="75600" cy="350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2068" name="Picture 20" descr="8606131_49021-650x0[1]"/>
            <p:cNvPicPr>
              <a:picLocks noChangeAspect="1" noChangeArrowheads="1"/>
            </p:cNvPicPr>
            <p:nvPr/>
          </p:nvPicPr>
          <p:blipFill>
            <a:blip r:embed="rId4">
              <a:extLst>
                <a:ext uri="{28A0092B-C50C-407E-A947-70E740481C1C}">
                  <a14:useLocalDpi xmlns:a14="http://schemas.microsoft.com/office/drawing/2010/main" val="0"/>
                </a:ext>
              </a:extLst>
            </a:blip>
            <a:srcRect l="2092" t="16406" r="58165" b="28358"/>
            <a:stretch>
              <a:fillRect/>
            </a:stretch>
          </p:blipFill>
          <p:spPr bwMode="auto">
            <a:xfrm>
              <a:off x="1050481" y="1066197"/>
              <a:ext cx="29520" cy="293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2067" name="Picture 19" descr="upl_auto_1497267086_1_1[1]"/>
            <p:cNvPicPr>
              <a:picLocks noChangeAspect="1" noChangeArrowheads="1"/>
            </p:cNvPicPr>
            <p:nvPr/>
          </p:nvPicPr>
          <p:blipFill>
            <a:blip r:embed="rId5">
              <a:extLst>
                <a:ext uri="{28A0092B-C50C-407E-A947-70E740481C1C}">
                  <a14:useLocalDpi xmlns:a14="http://schemas.microsoft.com/office/drawing/2010/main" val="0"/>
                </a:ext>
              </a:extLst>
            </a:blip>
            <a:srcRect r="5000"/>
            <a:stretch>
              <a:fillRect/>
            </a:stretch>
          </p:blipFill>
          <p:spPr bwMode="auto">
            <a:xfrm>
              <a:off x="1050481" y="1097877"/>
              <a:ext cx="29520" cy="21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2066" name="Picture 18" descr="1387014656051[1]"/>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39969" t="10844" r="1501" b="43069"/>
            <a:stretch>
              <a:fillRect/>
            </a:stretch>
          </p:blipFill>
          <p:spPr bwMode="auto">
            <a:xfrm>
              <a:off x="1050481" y="1122357"/>
              <a:ext cx="30240" cy="145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2065" name="Picture 17" descr="iLCTVUZL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063489" y="1084135"/>
              <a:ext cx="75600" cy="35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7" name="Text Box 16"/>
            <p:cNvSpPr txBox="1">
              <a:spLocks noChangeArrowheads="1"/>
            </p:cNvSpPr>
            <p:nvPr/>
          </p:nvSpPr>
          <p:spPr bwMode="auto">
            <a:xfrm>
              <a:off x="1086481" y="1066917"/>
              <a:ext cx="29520" cy="93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200" b="1" i="0" u="none" strike="noStrike" cap="none" normalizeH="0" baseline="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Без хороших отцов нет хорошего воспитания, несмотря на все школы. </a:t>
              </a:r>
              <a:endParaRPr kumimoji="0" lang="ru-RU" altLang="ru-RU" sz="8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 Я.Карамзин)</a:t>
              </a:r>
              <a:endParaRPr kumimoji="0" lang="ru-RU" altLang="ru-RU" sz="8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pic>
          <p:nvPicPr>
            <p:cNvPr id="2063" name="Picture 15" descr="110086116_large_4195243_getImage_6[1]"/>
            <p:cNvPicPr>
              <a:picLocks noChangeAspect="1" noChangeArrowheads="1"/>
            </p:cNvPicPr>
            <p:nvPr/>
          </p:nvPicPr>
          <p:blipFill>
            <a:blip r:embed="rId7">
              <a:extLst>
                <a:ext uri="{28A0092B-C50C-407E-A947-70E740481C1C}">
                  <a14:useLocalDpi xmlns:a14="http://schemas.microsoft.com/office/drawing/2010/main" val="0"/>
                </a:ext>
              </a:extLst>
            </a:blip>
            <a:srcRect r="41431" b="27486"/>
            <a:stretch>
              <a:fillRect/>
            </a:stretch>
          </p:blipFill>
          <p:spPr bwMode="auto">
            <a:xfrm>
              <a:off x="1086481" y="1076997"/>
              <a:ext cx="29520" cy="294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8" name="Text Box 14"/>
            <p:cNvSpPr txBox="1">
              <a:spLocks noChangeArrowheads="1"/>
            </p:cNvSpPr>
            <p:nvPr/>
          </p:nvSpPr>
          <p:spPr bwMode="auto">
            <a:xfrm>
              <a:off x="1086481" y="1108677"/>
              <a:ext cx="30960" cy="274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200" b="0" i="0" u="sng" strike="noStrike" cap="none" normalizeH="0" baseline="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Составитель</a:t>
              </a:r>
              <a:r>
                <a:rPr kumimoji="0" lang="ru-RU" altLang="ru-RU" sz="1200" b="0" i="0" u="none" strike="noStrike" cap="none" normalizeH="0" baseline="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ru-RU" altLang="ru-RU" sz="800" b="0" i="0" u="none" strike="noStrike" cap="none" normalizeH="0" baseline="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Районный информационно - методический центр родительского просвещения и образования МБУК «МЦБС» Центральная детская библиотека</a:t>
              </a:r>
              <a:endParaRPr kumimoji="0" lang="ru-RU" altLang="ru-RU" sz="8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адрес сайта Академии родительского образован   </a:t>
              </a:r>
              <a:r>
                <a:rPr kumimoji="0" lang="ru-RU" altLang="ru-RU" sz="1200" b="1" i="0" u="none" strike="noStrike" cap="none" normalizeH="0" baseline="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WWW.aro-perm.ru</a:t>
              </a:r>
              <a:endParaRPr kumimoji="0" lang="ru-RU" altLang="ru-RU" sz="800" b="0" i="0" u="none" strike="noStrike" cap="none" normalizeH="0" baseline="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группа ВКонтакте:  </a:t>
              </a:r>
              <a:r>
                <a:rPr kumimoji="0" lang="ru-RU" altLang="ru-RU" sz="1200" b="1" i="0" u="none" strike="noStrike" cap="none" normalizeH="0" baseline="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https://vk.com/aro.perm</a:t>
              </a: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grpSp>
      <p:sp>
        <p:nvSpPr>
          <p:cNvPr id="16" name="Rectangle 28"/>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17" name="Rectangle 40"/>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Tree>
    <p:extLst>
      <p:ext uri="{BB962C8B-B14F-4D97-AF65-F5344CB8AC3E}">
        <p14:creationId xmlns:p14="http://schemas.microsoft.com/office/powerpoint/2010/main" val="3538641270"/>
      </p:ext>
    </p:extLst>
  </p:cSld>
  <p:clrMapOvr>
    <a:masterClrMapping/>
  </p:clrMapOvr>
  <mc:AlternateContent xmlns:mc="http://schemas.openxmlformats.org/markup-compatibility/2006">
    <mc:Choice xmlns:p14="http://schemas.microsoft.com/office/powerpoint/2010/main" Requires="p14">
      <p:transition spd="slow" p14:dur="2000" advTm="7275"/>
    </mc:Choice>
    <mc:Fallback>
      <p:transition spd="slow" advTm="7275"/>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803414" y="182336"/>
            <a:ext cx="10806113" cy="7658100"/>
            <a:chOff x="1048321" y="1064037"/>
            <a:chExt cx="106920" cy="75600"/>
          </a:xfrm>
        </p:grpSpPr>
        <p:pic>
          <p:nvPicPr>
            <p:cNvPr id="3" name="Picture 12" descr="iLCTVUZL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027732" y="1084626"/>
              <a:ext cx="75600" cy="344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4" name="Picture 11" descr="iLCTVUZL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063981" y="1084627"/>
              <a:ext cx="75600" cy="344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5" name="Text Box 10"/>
            <p:cNvSpPr txBox="1">
              <a:spLocks noChangeArrowheads="1"/>
            </p:cNvSpPr>
            <p:nvPr/>
          </p:nvSpPr>
          <p:spPr bwMode="auto">
            <a:xfrm>
              <a:off x="1049761" y="1066197"/>
              <a:ext cx="31680" cy="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ru-RU" altLang="ru-RU" sz="1400" b="1" i="0" u="none" strike="noStrike" cap="none" normalizeH="0" baseline="0" dirty="0" smtClean="0">
                  <a:ln>
                    <a:noFill/>
                  </a:ln>
                  <a:solidFill>
                    <a:srgbClr val="000080"/>
                  </a:solidFill>
                  <a:effectLst/>
                  <a:latin typeface="Times New Roman" panose="02020603050405020304" pitchFamily="18" charset="0"/>
                  <a:ea typeface="Times New Roman" panose="02020603050405020304" pitchFamily="18" charset="0"/>
                  <a:cs typeface="Times New Roman" panose="02020603050405020304" pitchFamily="18" charset="0"/>
                </a:rPr>
                <a:t>Что значит быть папой? </a:t>
              </a:r>
              <a:endParaRPr kumimoji="0" lang="ru-RU" altLang="ru-RU" sz="8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Мало сказать, что папой не бывают, не имея собственного ребенка, что он содержит семью, помогает маме в воспитании детей.</a:t>
              </a:r>
              <a:endParaRPr kumimoji="0" lang="ru-RU" altLang="ru-RU" sz="8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ru-RU" altLang="ru-RU" sz="1200"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Папа </a:t>
              </a:r>
              <a:r>
                <a:rPr kumimoji="0" lang="ru-RU" altLang="ru-RU" sz="12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не тот человек, который, возвращаясь домой пьяным, приносит из магазина конфеты: «Вот тебе, сынок, проявление моей чуткости!»</a:t>
              </a:r>
              <a:endParaRPr kumimoji="0" lang="ru-RU" altLang="ru-RU" sz="8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Папа </a:t>
              </a:r>
              <a:r>
                <a:rPr kumimoji="0" lang="ru-RU" altLang="ru-RU" sz="12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не тот человек, который, заботливо держа в руках завернутого в пеленки младенца, окутывает его густым дымом сигареты. </a:t>
              </a:r>
              <a:br>
                <a:rPr kumimoji="0" lang="ru-RU" altLang="ru-RU" sz="12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kumimoji="0" lang="ru-RU" altLang="ru-RU" sz="12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ru-RU" altLang="ru-RU" sz="1200"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Папа</a:t>
              </a:r>
              <a:r>
                <a:rPr kumimoji="0" lang="ru-RU" altLang="ru-RU" sz="12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не тот человек, который гоняется за своим сыном с ремнем, дабы совершить свою воспитательную миссию.</a:t>
              </a:r>
              <a:endParaRPr kumimoji="0" lang="ru-RU" altLang="ru-RU" sz="8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Звание папы следует осмыслить не столько с позиции ребенка, ибо ребенок не всегда будет ребенком, а папа навсегда останется отцом.</a:t>
              </a:r>
              <a:endParaRPr kumimoji="0" lang="ru-RU" altLang="ru-RU" sz="8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6" name="Text Box 9"/>
            <p:cNvSpPr txBox="1">
              <a:spLocks noChangeArrowheads="1"/>
            </p:cNvSpPr>
            <p:nvPr/>
          </p:nvSpPr>
          <p:spPr bwMode="auto">
            <a:xfrm>
              <a:off x="1086481" y="1111557"/>
              <a:ext cx="30240" cy="28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ru-RU" altLang="ru-RU" sz="1200" b="0" i="0" u="none" strike="noStrike" cap="none" normalizeH="0" baseline="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И, конечно же, настоящий папа - тот, кто, широко раскинув руки, бежит навстречу своему ребенку, бросаю­щемуся в его объятия с оглушительными и радостными возгласами: «Папа пришел!»</a:t>
              </a:r>
              <a:endParaRPr kumimoji="0" lang="ru-RU" altLang="ru-RU" sz="800" b="0" i="0" u="none" strike="noStrike" cap="none" normalizeH="0" baseline="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200" b="1" i="0" u="none" strike="noStrike" cap="none" normalizeH="0" baseline="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Папа всегда проявляет нежность к жене, любовь и уважение к родителям, несет в дом радость и заботу.</a:t>
              </a:r>
              <a:endParaRPr kumimoji="0" lang="ru-RU" altLang="ru-RU" sz="800" b="0" i="0" u="none" strike="noStrike" cap="none" normalizeH="0" baseline="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altLang="ru-RU" sz="1200" b="1" i="0" u="none" strike="noStrike" cap="none" normalizeH="0" baseline="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ru-RU" altLang="ru-RU" sz="800" b="0" i="0" u="none" strike="noStrike" cap="none" normalizeH="0" baseline="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с гвоздем, и так, вместе, они забивают гвоздь в доску, мастеря скамейку для садика. </a:t>
              </a:r>
              <a:br>
                <a:rPr kumimoji="0" lang="ru-RU" altLang="ru-RU" sz="1200" b="0" i="0" u="none" strike="noStrike" cap="none" normalizeH="0" baseline="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kumimoji="0" lang="ru-RU" altLang="ru-RU" sz="1200" b="0" i="0" u="none" strike="noStrike" cap="none" normalizeH="0" baseline="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r>
              <a:br>
                <a:rPr kumimoji="0" lang="ru-RU" altLang="ru-RU" sz="1200" b="0" i="0" u="none" strike="noStrike" cap="none" normalizeH="0" baseline="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kumimoji="0" lang="ru-RU" altLang="ru-RU" sz="1200" b="0" i="0" u="none" strike="noStrike" cap="none" normalizeH="0" baseline="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Он хмурит брови и огорчается при детской шалости ребенка, а в другой раз упрашивает маму снять или облегчить наказание: «Он больше не будет!» </a:t>
              </a: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
          <p:nvSpPr>
            <p:cNvPr id="7" name="Text Box 8"/>
            <p:cNvSpPr txBox="1">
              <a:spLocks noChangeArrowheads="1"/>
            </p:cNvSpPr>
            <p:nvPr/>
          </p:nvSpPr>
          <p:spPr bwMode="auto">
            <a:xfrm>
              <a:off x="1086481" y="1066197"/>
              <a:ext cx="30240" cy="30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ru-RU" altLang="ru-RU" sz="1200" b="1" i="0" u="none" strike="noStrike" cap="none" normalizeH="0" baseline="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Папа </a:t>
              </a:r>
              <a:r>
                <a:rPr kumimoji="0" lang="ru-RU" altLang="ru-RU" sz="1200" b="0" i="0" u="none" strike="noStrike" cap="none" normalizeH="0" baseline="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это мужчина, рядом с которым хочется быть настойчивым и упорным - самому застегнуть молнию, научиться завязывать шнурки, дописать задание, подтянуться на турнике. Папа учит быть настойчивым. Папа - это справедливый мужчина. Есть понятные папины правила, которые человек, взрослея, сравнивает и приводит в соответствие со своими “правилами жизни”. Папа приносит общечеловеческие правила в жизнь ребенка </a:t>
              </a: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pic>
          <p:nvPicPr>
            <p:cNvPr id="8" name="Picture 7" descr="iUFIN50T2"/>
            <p:cNvPicPr>
              <a:picLocks noChangeAspect="1" noChangeArrowheads="1"/>
            </p:cNvPicPr>
            <p:nvPr/>
          </p:nvPicPr>
          <p:blipFill>
            <a:blip r:embed="rId3">
              <a:extLst>
                <a:ext uri="{28A0092B-C50C-407E-A947-70E740481C1C}">
                  <a14:useLocalDpi xmlns:a14="http://schemas.microsoft.com/office/drawing/2010/main" val="0"/>
                </a:ext>
              </a:extLst>
            </a:blip>
            <a:srcRect l="7939" t="13698" r="30054"/>
            <a:stretch>
              <a:fillRect/>
            </a:stretch>
          </p:blipFill>
          <p:spPr bwMode="auto">
            <a:xfrm>
              <a:off x="1050481" y="1110837"/>
              <a:ext cx="30240" cy="266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9" name="Text Box 6"/>
            <p:cNvSpPr txBox="1">
              <a:spLocks noChangeArrowheads="1"/>
            </p:cNvSpPr>
            <p:nvPr/>
          </p:nvSpPr>
          <p:spPr bwMode="auto">
            <a:xfrm>
              <a:off x="1086481" y="1090677"/>
              <a:ext cx="30240" cy="208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Ребенок будет расти, и в один прекрасный день он обнаружит, что вчерашний его папа, которого он так страстно любил, избивает маму, на работе его называют лодырем, он пьяница— преступник. Кем же после этого он станет для своего вчерашнего ребенка и сегодняшнего юноши? И какое это будет несчастье, если юноша или девушка станут стыдиться своего отца, отвергать его! </a:t>
              </a:r>
              <a:endParaRPr kumimoji="0" lang="ru-RU" altLang="ru-RU"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pic>
          <p:nvPicPr>
            <p:cNvPr id="10" name="Picture 5" descr="iLCTVUZL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100231" y="1084626"/>
              <a:ext cx="75600" cy="344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11" name="Text Box 4"/>
            <p:cNvSpPr txBox="1">
              <a:spLocks noChangeArrowheads="1"/>
            </p:cNvSpPr>
            <p:nvPr/>
          </p:nvSpPr>
          <p:spPr bwMode="auto">
            <a:xfrm>
              <a:off x="1122481" y="1066197"/>
              <a:ext cx="30960" cy="17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ru-RU" altLang="ru-RU" sz="9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ru-RU" altLang="ru-RU" sz="12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Часто папа - это последняя инстанция.        У каждого ребенка есть свои “Я папе расскажу!”,  “Я папу позову!” и “Мне папа сказал”. Папа для мальчика - это мужчина, которым хочется быть, когда вырастешь. Для девочки папа - это тот муж, которого хочется повстречать, когда вырастешь. </a:t>
              </a:r>
              <a:endParaRPr kumimoji="0" lang="ru-RU" altLang="ru-RU" sz="8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Папа показывает, что значит быть мужчиной.</a:t>
              </a:r>
              <a:endParaRPr kumimoji="0" lang="ru-RU" altLang="ru-RU" sz="8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br>
                <a:rPr kumimoji="0" lang="ru-RU" altLang="ru-RU" sz="12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kumimoji="0" lang="ru-RU" altLang="ru-RU" sz="12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r>
              <a:br>
                <a:rPr kumimoji="0" lang="ru-RU" altLang="ru-RU" sz="12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12" name="Text Box 3"/>
            <p:cNvSpPr txBox="1">
              <a:spLocks noChangeArrowheads="1"/>
            </p:cNvSpPr>
            <p:nvPr/>
          </p:nvSpPr>
          <p:spPr bwMode="auto">
            <a:xfrm>
              <a:off x="1122481" y="1083477"/>
              <a:ext cx="31320" cy="2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И папа, одержимый созидательной и преобразующей деятельностью, чест­ный, справедливый и отзывчивый, остается папой для своих детей на всю жизнь. Он не перестает воспитывать и напутствовать их даже после своей смерти, даже в тех случаях, когда дети знакомятся со своим погибшим от­цом по фотографиям. Так и хочется крикнуть: </a:t>
              </a:r>
              <a:endParaRPr kumimoji="0" lang="ru-RU" altLang="ru-RU" sz="800" b="0" i="0" u="none" strike="noStrike" cap="none" normalizeH="0" baseline="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200" b="1" i="0" u="none" strike="noStrike" cap="none" normalizeH="0" baseline="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«Папы, берегите свою честь, ибо это самое ценное наследство, какое мы можем оставить детям!» </a:t>
              </a: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pic>
          <p:nvPicPr>
            <p:cNvPr id="13" name="Picture 2" descr="отцы9-696x466[1]"/>
            <p:cNvPicPr>
              <a:picLocks noChangeAspect="1" noChangeArrowheads="1"/>
            </p:cNvPicPr>
            <p:nvPr/>
          </p:nvPicPr>
          <p:blipFill>
            <a:blip r:embed="rId4">
              <a:extLst>
                <a:ext uri="{28A0092B-C50C-407E-A947-70E740481C1C}">
                  <a14:useLocalDpi xmlns:a14="http://schemas.microsoft.com/office/drawing/2010/main" val="0"/>
                </a:ext>
              </a:extLst>
            </a:blip>
            <a:srcRect l="14326" t="5882" r="12253"/>
            <a:stretch>
              <a:fillRect/>
            </a:stretch>
          </p:blipFill>
          <p:spPr bwMode="auto">
            <a:xfrm>
              <a:off x="1123201" y="1110117"/>
              <a:ext cx="30240" cy="273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grpSp>
    </p:spTree>
    <p:extLst>
      <p:ext uri="{BB962C8B-B14F-4D97-AF65-F5344CB8AC3E}">
        <p14:creationId xmlns:p14="http://schemas.microsoft.com/office/powerpoint/2010/main" val="3003555076"/>
      </p:ext>
    </p:extLst>
  </p:cSld>
  <p:clrMapOvr>
    <a:masterClrMapping/>
  </p:clrMapOvr>
  <mc:AlternateContent xmlns:mc="http://schemas.openxmlformats.org/markup-compatibility/2006">
    <mc:Choice xmlns:p14="http://schemas.microsoft.com/office/powerpoint/2010/main" Requires="p14">
      <p:transition spd="slow" p14:dur="2000" advTm="6913"/>
    </mc:Choice>
    <mc:Fallback>
      <p:transition spd="slow" advTm="6913"/>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a:xfrm>
            <a:off x="1103312" y="742122"/>
            <a:ext cx="8946541" cy="5506277"/>
          </a:xfrm>
        </p:spPr>
        <p:txBody>
          <a:bodyPr/>
          <a:lstStyle/>
          <a:p>
            <a:r>
              <a:rPr lang="ru-RU" dirty="0" smtClean="0"/>
              <a:t>В мероприятиях акции за 8 месяцев 2019 года приняли участие 866 семей Добрянского муниципального района.</a:t>
            </a:r>
          </a:p>
          <a:p>
            <a:endParaRPr lang="ru-RU" dirty="0"/>
          </a:p>
        </p:txBody>
      </p:sp>
      <p:pic>
        <p:nvPicPr>
          <p:cNvPr id="5" name="Picture 8" descr="C:\Users\Metod_4.1\Downloads\портфолио Добрянский МР 2019\портфолио Добрянский МР 2019\2 Добрянский МР\Добрянка день любви семьи и верности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6544" y="2951970"/>
            <a:ext cx="5680076" cy="3737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3602886"/>
      </p:ext>
    </p:extLst>
  </p:cSld>
  <p:clrMapOvr>
    <a:masterClrMapping/>
  </p:clrMapOvr>
  <mc:AlternateContent xmlns:mc="http://schemas.openxmlformats.org/markup-compatibility/2006">
    <mc:Choice xmlns:p14="http://schemas.microsoft.com/office/powerpoint/2010/main" Requires="p14">
      <p:transition spd="slow" p14:dur="2000" advTm="10605"/>
    </mc:Choice>
    <mc:Fallback>
      <p:transition spd="slow" advTm="10605"/>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500" dirty="0" smtClean="0"/>
              <a:t>На протяжении 2019 года в Добрянском муниципальном районе проходит череда мероприятий в рамках акции «Вместе с папами»</a:t>
            </a:r>
            <a:endParaRPr lang="ru-RU" sz="3500" dirty="0"/>
          </a:p>
        </p:txBody>
      </p:sp>
      <p:pic>
        <p:nvPicPr>
          <p:cNvPr id="4" name="Picture 2" descr="C:\Users\ПДН-USER\Desktop\IMG-45f6bddb6a2db8910b4a167c09871963-V.jpg"/>
          <p:cNvPicPr>
            <a:picLocks noGrp="1" noChangeAspect="1" noChangeArrowheads="1"/>
          </p:cNvPicPr>
          <p:nvPr>
            <p:ph idx="1"/>
          </p:nvPr>
        </p:nvPicPr>
        <p:blipFill>
          <a:blip r:embed="rId2" cstate="print"/>
          <a:srcRect/>
          <a:stretch>
            <a:fillRect/>
          </a:stretch>
        </p:blipFill>
        <p:spPr bwMode="auto">
          <a:xfrm>
            <a:off x="5348472" y="2253806"/>
            <a:ext cx="5617756" cy="4195762"/>
          </a:xfrm>
          <a:prstGeom prst="rect">
            <a:avLst/>
          </a:prstGeom>
          <a:noFill/>
        </p:spPr>
      </p:pic>
    </p:spTree>
    <p:extLst>
      <p:ext uri="{BB962C8B-B14F-4D97-AF65-F5344CB8AC3E}">
        <p14:creationId xmlns:p14="http://schemas.microsoft.com/office/powerpoint/2010/main" val="882578955"/>
      </p:ext>
    </p:extLst>
  </p:cSld>
  <p:clrMapOvr>
    <a:masterClrMapping/>
  </p:clrMapOvr>
  <mc:AlternateContent xmlns:mc="http://schemas.openxmlformats.org/markup-compatibility/2006">
    <mc:Choice xmlns:p14="http://schemas.microsoft.com/office/powerpoint/2010/main" Requires="p14">
      <p:transition spd="slow" p14:dur="2000" advTm="7777"/>
    </mc:Choice>
    <mc:Fallback>
      <p:transition spd="slow" advTm="7777"/>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Цели акции</a:t>
            </a:r>
            <a:endParaRPr lang="ru-RU" dirty="0"/>
          </a:p>
        </p:txBody>
      </p:sp>
      <p:sp>
        <p:nvSpPr>
          <p:cNvPr id="3" name="Объект 2"/>
          <p:cNvSpPr>
            <a:spLocks noGrp="1"/>
          </p:cNvSpPr>
          <p:nvPr>
            <p:ph idx="1"/>
          </p:nvPr>
        </p:nvSpPr>
        <p:spPr/>
        <p:txBody>
          <a:bodyPr>
            <a:normAutofit/>
          </a:bodyPr>
          <a:lstStyle/>
          <a:p>
            <a:r>
              <a:rPr lang="ru-RU" sz="2800" spc="100" dirty="0">
                <a:latin typeface="Times New Roman" panose="02020603050405020304" pitchFamily="18" charset="0"/>
                <a:cs typeface="Times New Roman" panose="02020603050405020304" pitchFamily="18" charset="0"/>
              </a:rPr>
              <a:t>формирование обобщённо-позитивного образа отца – мужчины слова и </a:t>
            </a:r>
            <a:r>
              <a:rPr lang="ru-RU" sz="2800" spc="100" dirty="0" smtClean="0">
                <a:latin typeface="Times New Roman" panose="02020603050405020304" pitchFamily="18" charset="0"/>
                <a:cs typeface="Times New Roman" panose="02020603050405020304" pitchFamily="18" charset="0"/>
              </a:rPr>
              <a:t>дела;</a:t>
            </a:r>
            <a:endParaRPr lang="ru-RU" sz="2800" spc="100" dirty="0">
              <a:latin typeface="Times New Roman" panose="02020603050405020304" pitchFamily="18" charset="0"/>
              <a:cs typeface="Times New Roman" panose="02020603050405020304" pitchFamily="18" charset="0"/>
            </a:endParaRPr>
          </a:p>
          <a:p>
            <a:r>
              <a:rPr lang="ru-RU" sz="2800" spc="100" dirty="0" smtClean="0">
                <a:latin typeface="Times New Roman" panose="02020603050405020304" pitchFamily="18" charset="0"/>
                <a:cs typeface="Times New Roman" panose="02020603050405020304" pitchFamily="18" charset="0"/>
              </a:rPr>
              <a:t>активизация </a:t>
            </a:r>
            <a:r>
              <a:rPr lang="ru-RU" sz="2800" spc="100" dirty="0">
                <a:latin typeface="Times New Roman" panose="02020603050405020304" pitchFamily="18" charset="0"/>
                <a:cs typeface="Times New Roman" panose="02020603050405020304" pitchFamily="18" charset="0"/>
              </a:rPr>
              <a:t>роли отцов в воспитании </a:t>
            </a:r>
            <a:r>
              <a:rPr lang="ru-RU" sz="2800" spc="100" dirty="0" smtClean="0">
                <a:latin typeface="Times New Roman" panose="02020603050405020304" pitchFamily="18" charset="0"/>
                <a:cs typeface="Times New Roman" panose="02020603050405020304" pitchFamily="18" charset="0"/>
              </a:rPr>
              <a:t>детей;</a:t>
            </a:r>
          </a:p>
          <a:p>
            <a:r>
              <a:rPr lang="ru-RU" sz="2800" spc="100" dirty="0">
                <a:latin typeface="Times New Roman" panose="02020603050405020304" pitchFamily="18" charset="0"/>
                <a:cs typeface="Times New Roman" panose="02020603050405020304" pitchFamily="18" charset="0"/>
              </a:rPr>
              <a:t>укрепление семейных отношений, установление равноправия родителей в воспитании детей, формирование здоровых привычек и духовных ценностей внутри семьи</a:t>
            </a:r>
            <a:endParaRPr lang="ru-RU" sz="2800" spc="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79138340"/>
      </p:ext>
    </p:extLst>
  </p:cSld>
  <p:clrMapOvr>
    <a:masterClrMapping/>
  </p:clrMapOvr>
  <mc:AlternateContent xmlns:mc="http://schemas.openxmlformats.org/markup-compatibility/2006">
    <mc:Choice xmlns:p14="http://schemas.microsoft.com/office/powerpoint/2010/main" Requires="p14">
      <p:transition spd="slow" p14:dur="2000" advTm="7610"/>
    </mc:Choice>
    <mc:Fallback>
      <p:transition spd="slow" advTm="761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 образовательных организациях района созданы Советы отцов</a:t>
            </a:r>
            <a:endParaRPr lang="ru-RU" dirty="0"/>
          </a:p>
        </p:txBody>
      </p:sp>
      <p:sp>
        <p:nvSpPr>
          <p:cNvPr id="3" name="Объект 2"/>
          <p:cNvSpPr>
            <a:spLocks noGrp="1"/>
          </p:cNvSpPr>
          <p:nvPr>
            <p:ph idx="1"/>
          </p:nvPr>
        </p:nvSpPr>
        <p:spPr/>
        <p:txBody>
          <a:bodyPr>
            <a:normAutofit lnSpcReduction="10000"/>
          </a:bodyPr>
          <a:lstStyle/>
          <a:p>
            <a:pPr marL="0" indent="0">
              <a:buNone/>
            </a:pPr>
            <a:r>
              <a:rPr lang="ru-RU" sz="2400" u="sng" dirty="0" smtClean="0"/>
              <a:t>Основные задачи Советов отцов:</a:t>
            </a:r>
          </a:p>
          <a:p>
            <a:endParaRPr lang="ru-RU" sz="2400" dirty="0"/>
          </a:p>
          <a:p>
            <a:pPr lvl="0"/>
            <a:r>
              <a:rPr lang="ru-RU" sz="2400" dirty="0" smtClean="0"/>
              <a:t>Организация </a:t>
            </a:r>
            <a:r>
              <a:rPr lang="ru-RU" sz="2400" dirty="0"/>
              <a:t>спортивно-оздоровительные </a:t>
            </a:r>
            <a:r>
              <a:rPr lang="ru-RU" sz="2400" dirty="0" smtClean="0"/>
              <a:t>мероприятий </a:t>
            </a:r>
            <a:r>
              <a:rPr lang="ru-RU" sz="2400" dirty="0"/>
              <a:t>для детей и отцов.</a:t>
            </a:r>
          </a:p>
          <a:p>
            <a:pPr lvl="0"/>
            <a:r>
              <a:rPr lang="ru-RU" sz="2400" dirty="0" smtClean="0"/>
              <a:t>Обеспечение деятельности </a:t>
            </a:r>
            <a:r>
              <a:rPr lang="ru-RU" sz="2400" dirty="0"/>
              <a:t>мужских клубов отцов и детей по интересам.</a:t>
            </a:r>
          </a:p>
          <a:p>
            <a:pPr lvl="0"/>
            <a:r>
              <a:rPr lang="ru-RU" sz="2400" dirty="0" smtClean="0"/>
              <a:t>Формирование обобщённо-позитивного образа </a:t>
            </a:r>
            <a:r>
              <a:rPr lang="ru-RU" sz="2400" dirty="0"/>
              <a:t>мужчины-отца-сына.</a:t>
            </a:r>
          </a:p>
          <a:p>
            <a:pPr lvl="0"/>
            <a:r>
              <a:rPr lang="ru-RU" sz="2400" dirty="0" smtClean="0"/>
              <a:t>Проведение работы </a:t>
            </a:r>
            <a:r>
              <a:rPr lang="ru-RU" sz="2400" dirty="0"/>
              <a:t>по патриотическому воспитанию подростков.</a:t>
            </a:r>
          </a:p>
          <a:p>
            <a:endParaRPr lang="ru-RU" dirty="0"/>
          </a:p>
        </p:txBody>
      </p:sp>
    </p:spTree>
    <p:extLst>
      <p:ext uri="{BB962C8B-B14F-4D97-AF65-F5344CB8AC3E}">
        <p14:creationId xmlns:p14="http://schemas.microsoft.com/office/powerpoint/2010/main" val="2020703641"/>
      </p:ext>
    </p:extLst>
  </p:cSld>
  <p:clrMapOvr>
    <a:masterClrMapping/>
  </p:clrMapOvr>
  <mc:AlternateContent xmlns:mc="http://schemas.openxmlformats.org/markup-compatibility/2006">
    <mc:Choice xmlns:p14="http://schemas.microsoft.com/office/powerpoint/2010/main" Requires="p14">
      <p:transition spd="slow" p14:dur="2000" advTm="7529"/>
    </mc:Choice>
    <mc:Fallback>
      <p:transition spd="slow" advTm="7529"/>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6111" y="452718"/>
            <a:ext cx="9404723" cy="1998934"/>
          </a:xfrm>
        </p:spPr>
        <p:txBody>
          <a:bodyPr/>
          <a:lstStyle/>
          <a:p>
            <a:r>
              <a:rPr lang="ru-RU" dirty="0" smtClean="0"/>
              <a:t>Конкурс видеороликов «Отец года» и фотовыставки «Мой папа-самый, самый»</a:t>
            </a:r>
            <a:endParaRPr lang="ru-RU" dirty="0"/>
          </a:p>
        </p:txBody>
      </p:sp>
      <p:pic>
        <p:nvPicPr>
          <p:cNvPr id="4" name="Picture 2" descr="C:\Users\ПДН-USER\Desktop\IMG-f31eadb1b43259ed57d3cc32bfa66cfe-V.jpg"/>
          <p:cNvPicPr>
            <a:picLocks noGrp="1" noChangeAspect="1" noChangeArrowheads="1"/>
          </p:cNvPicPr>
          <p:nvPr>
            <p:ph idx="1"/>
          </p:nvPr>
        </p:nvPicPr>
        <p:blipFill>
          <a:blip r:embed="rId2" cstate="print"/>
          <a:stretch>
            <a:fillRect/>
          </a:stretch>
        </p:blipFill>
        <p:spPr bwMode="auto">
          <a:xfrm>
            <a:off x="738876" y="2544700"/>
            <a:ext cx="4393670" cy="2135049"/>
          </a:xfrm>
          <a:prstGeom prst="rect">
            <a:avLst/>
          </a:prstGeom>
          <a:noFill/>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55359" y="1853248"/>
            <a:ext cx="3790950" cy="5054600"/>
          </a:xfrm>
          <a:prstGeom prst="rect">
            <a:avLst/>
          </a:prstGeom>
        </p:spPr>
      </p:pic>
      <p:pic>
        <p:nvPicPr>
          <p:cNvPr id="6" name="Picture 2" descr="C:\Users\User\Desktop\50DYIToDnOY.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68870" y="3268814"/>
            <a:ext cx="2057400"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0034207"/>
      </p:ext>
    </p:extLst>
  </p:cSld>
  <p:clrMapOvr>
    <a:masterClrMapping/>
  </p:clrMapOvr>
  <mc:AlternateContent xmlns:mc="http://schemas.openxmlformats.org/markup-compatibility/2006">
    <mc:Choice xmlns:p14="http://schemas.microsoft.com/office/powerpoint/2010/main" Requires="p14">
      <p:transition spd="slow" p14:dur="2000" advTm="5488"/>
    </mc:Choice>
    <mc:Fallback>
      <p:transition spd="slow" advTm="5488"/>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«Отцами славится Россия»</a:t>
            </a:r>
            <a:br>
              <a:rPr lang="ru-RU" dirty="0" smtClean="0"/>
            </a:br>
            <a:r>
              <a:rPr lang="ru-RU" sz="3000" b="1" dirty="0" smtClean="0">
                <a:latin typeface="Times New Roman" panose="02020603050405020304" pitchFamily="18" charset="0"/>
                <a:cs typeface="Times New Roman" panose="02020603050405020304" pitchFamily="18" charset="0"/>
              </a:rPr>
              <a:t>Читательская конференция</a:t>
            </a:r>
            <a:r>
              <a:rPr lang="ru-RU" sz="3000" dirty="0" smtClean="0">
                <a:latin typeface="Times New Roman" panose="02020603050405020304" pitchFamily="18" charset="0"/>
                <a:cs typeface="Times New Roman" panose="02020603050405020304" pitchFamily="18" charset="0"/>
              </a:rPr>
              <a:t> </a:t>
            </a:r>
            <a:r>
              <a:rPr lang="ru-RU" sz="3000" dirty="0">
                <a:latin typeface="Times New Roman" panose="02020603050405020304" pitchFamily="18" charset="0"/>
                <a:cs typeface="Times New Roman" panose="02020603050405020304" pitchFamily="18" charset="0"/>
              </a:rPr>
              <a:t>«Образ мужчины, отца в нашей литературе»</a:t>
            </a:r>
            <a:endParaRPr lang="ru-RU" sz="3000" dirty="0">
              <a:latin typeface="Times New Roman" panose="02020603050405020304" pitchFamily="18" charset="0"/>
              <a:cs typeface="Times New Roman" panose="02020603050405020304" pitchFamily="18" charset="0"/>
            </a:endParaRPr>
          </a:p>
        </p:txBody>
      </p:sp>
      <p:pic>
        <p:nvPicPr>
          <p:cNvPr id="5" name="Рисунок 8" descr="C:\Users\Томара\Desktop\Новая папка\IMG_20190405_174741_BURST00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257442" y="2303463"/>
            <a:ext cx="4805828" cy="419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2265134"/>
      </p:ext>
    </p:extLst>
  </p:cSld>
  <p:clrMapOvr>
    <a:masterClrMapping/>
  </p:clrMapOvr>
  <mc:AlternateContent xmlns:mc="http://schemas.openxmlformats.org/markup-compatibility/2006">
    <mc:Choice xmlns:p14="http://schemas.microsoft.com/office/powerpoint/2010/main" Requires="p14">
      <p:transition spd="slow" p14:dur="2000" advTm="5011"/>
    </mc:Choice>
    <mc:Fallback>
      <p:transition spd="slow" advTm="5011"/>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Уроки семейной любви</a:t>
            </a:r>
            <a:br>
              <a:rPr lang="ru-RU" b="1" dirty="0" smtClean="0"/>
            </a:br>
            <a:r>
              <a:rPr lang="ru-RU" b="1" dirty="0" smtClean="0"/>
              <a:t>Тема</a:t>
            </a:r>
            <a:r>
              <a:rPr lang="ru-RU" b="1" dirty="0"/>
              <a:t>: «Отец в судьбе ребенка»</a:t>
            </a:r>
            <a:r>
              <a:rPr lang="ru-RU" dirty="0"/>
              <a:t/>
            </a:r>
            <a:br>
              <a:rPr lang="ru-RU" dirty="0"/>
            </a:br>
            <a:endParaRPr lang="ru-RU" dirty="0"/>
          </a:p>
        </p:txBody>
      </p:sp>
      <p:pic>
        <p:nvPicPr>
          <p:cNvPr id="5" name="Рисунок 4" descr="C:\Users\Томара\Desktop\фото\IMG_20190228_175847.jpg"/>
          <p:cNvPicPr/>
          <p:nvPr/>
        </p:nvPicPr>
        <p:blipFill>
          <a:blip r:embed="rId2" cstate="print"/>
          <a:srcRect/>
          <a:stretch>
            <a:fillRect/>
          </a:stretch>
        </p:blipFill>
        <p:spPr bwMode="auto">
          <a:xfrm>
            <a:off x="6381053" y="2960798"/>
            <a:ext cx="5408613" cy="3745865"/>
          </a:xfrm>
          <a:prstGeom prst="rect">
            <a:avLst/>
          </a:prstGeom>
          <a:noFill/>
          <a:ln w="9525">
            <a:noFill/>
            <a:miter lim="800000"/>
            <a:headEnd/>
            <a:tailEnd/>
          </a:ln>
        </p:spPr>
      </p:pic>
      <p:pic>
        <p:nvPicPr>
          <p:cNvPr id="7" name="Объект 3" descr="media-share-0-02-04-c2afe7939cb7cf9e79d1b915e23bc3da6b586b4fc550415bc3e96b92442def3e-0bac0abf-f201-4c08-90d0-a986f00da448.jpg"/>
          <p:cNvPicPr>
            <a:picLocks noGrp="1"/>
          </p:cNvPicPr>
          <p:nvPr>
            <p:ph idx="1"/>
          </p:nvPr>
        </p:nvPicPr>
        <p:blipFill>
          <a:blip r:embed="rId3">
            <a:extLst>
              <a:ext uri="{28A0092B-C50C-407E-A947-70E740481C1C}">
                <a14:useLocalDpi xmlns:a14="http://schemas.microsoft.com/office/drawing/2010/main" val="0"/>
              </a:ext>
            </a:extLst>
          </a:blip>
          <a:srcRect l="10902" t="25641" r="7964" b="11325"/>
          <a:stretch>
            <a:fillRect/>
          </a:stretch>
        </p:blipFill>
        <p:spPr bwMode="auto">
          <a:xfrm>
            <a:off x="646111" y="1954309"/>
            <a:ext cx="5734942" cy="3320056"/>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8572635"/>
      </p:ext>
    </p:extLst>
  </p:cSld>
  <p:clrMapOvr>
    <a:masterClrMapping/>
  </p:clrMapOvr>
  <mc:AlternateContent xmlns:mc="http://schemas.openxmlformats.org/markup-compatibility/2006">
    <mc:Choice xmlns:p14="http://schemas.microsoft.com/office/powerpoint/2010/main" Requires="p14">
      <p:transition spd="slow" p14:dur="2000" advTm="5745"/>
    </mc:Choice>
    <mc:Fallback>
      <p:transition spd="slow" advTm="5745"/>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Зимние старты «Папа и я»</a:t>
            </a:r>
            <a:endParaRPr lang="ru-RU" dirty="0"/>
          </a:p>
        </p:txBody>
      </p:sp>
      <p:pic>
        <p:nvPicPr>
          <p:cNvPr id="4" name="Picture 2" descr="C:\Users\User\Desktop\IMG_20190220_161055.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693452" y="1252708"/>
            <a:ext cx="5207000" cy="2933700"/>
          </a:xfrm>
          <a:prstGeom prst="rect">
            <a:avLst/>
          </a:prstGeom>
          <a:noFill/>
          <a:extLst>
            <a:ext uri="{909E8E84-426E-40DD-AFC4-6F175D3DCCD1}">
              <a14:hiddenFill xmlns:a14="http://schemas.microsoft.com/office/drawing/2010/main">
                <a:solidFill>
                  <a:srgbClr val="FFFFFF"/>
                </a:solidFill>
              </a14:hiddenFill>
            </a:ext>
          </a:extLst>
        </p:spPr>
      </p:pic>
      <p:pic>
        <p:nvPicPr>
          <p:cNvPr id="5" name="Рисунок 4" descr="pnbuA1bEo0Y.jpg"/>
          <p:cNvPicPr>
            <a:picLocks noChangeAspect="1"/>
          </p:cNvPicPr>
          <p:nvPr/>
        </p:nvPicPr>
        <p:blipFill>
          <a:blip r:embed="rId3" cstate="print"/>
          <a:stretch>
            <a:fillRect/>
          </a:stretch>
        </p:blipFill>
        <p:spPr>
          <a:xfrm>
            <a:off x="477720" y="2719558"/>
            <a:ext cx="6017341" cy="4009994"/>
          </a:xfrm>
          <a:prstGeom prst="rect">
            <a:avLst/>
          </a:prstGeom>
        </p:spPr>
      </p:pic>
    </p:spTree>
    <p:extLst>
      <p:ext uri="{BB962C8B-B14F-4D97-AF65-F5344CB8AC3E}">
        <p14:creationId xmlns:p14="http://schemas.microsoft.com/office/powerpoint/2010/main" val="2747182588"/>
      </p:ext>
    </p:extLst>
  </p:cSld>
  <p:clrMapOvr>
    <a:masterClrMapping/>
  </p:clrMapOvr>
  <mc:AlternateContent xmlns:mc="http://schemas.openxmlformats.org/markup-compatibility/2006">
    <mc:Choice xmlns:p14="http://schemas.microsoft.com/office/powerpoint/2010/main" Requires="p14">
      <p:transition spd="slow" p14:dur="2000" advTm="6371"/>
    </mc:Choice>
    <mc:Fallback>
      <p:transition spd="slow" advTm="6371"/>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Отцовский патруль</a:t>
            </a:r>
            <a:endParaRPr lang="ru-RU" dirty="0"/>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10817" y="2026133"/>
            <a:ext cx="4186375" cy="3139781"/>
          </a:xfr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1895" y="3724740"/>
            <a:ext cx="3843130" cy="2882348"/>
          </a:xfrm>
          <a:prstGeom prst="rect">
            <a:avLst/>
          </a:prstGeom>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73460" y="887895"/>
            <a:ext cx="3374887" cy="2531165"/>
          </a:xfrm>
          <a:prstGeom prst="rect">
            <a:avLst/>
          </a:prstGeom>
        </p:spPr>
      </p:pic>
    </p:spTree>
    <p:extLst>
      <p:ext uri="{BB962C8B-B14F-4D97-AF65-F5344CB8AC3E}">
        <p14:creationId xmlns:p14="http://schemas.microsoft.com/office/powerpoint/2010/main" val="1575815184"/>
      </p:ext>
    </p:extLst>
  </p:cSld>
  <p:clrMapOvr>
    <a:masterClrMapping/>
  </p:clrMapOvr>
  <mc:AlternateContent xmlns:mc="http://schemas.openxmlformats.org/markup-compatibility/2006">
    <mc:Choice xmlns:p14="http://schemas.microsoft.com/office/powerpoint/2010/main" Requires="p14">
      <p:transition spd="slow" p14:dur="2000" advTm="6520"/>
    </mc:Choice>
    <mc:Fallback>
      <p:transition spd="slow" advTm="6520"/>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он">
  <a:themeElements>
    <a:clrScheme name="Ион">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Ион">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Ион">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526</TotalTime>
  <Words>583</Words>
  <Application>Microsoft Office PowerPoint</Application>
  <PresentationFormat>Широкоэкранный</PresentationFormat>
  <Paragraphs>53</Paragraphs>
  <Slides>13</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13</vt:i4>
      </vt:variant>
    </vt:vector>
  </HeadingPairs>
  <TitlesOfParts>
    <vt:vector size="19" baseType="lpstr">
      <vt:lpstr>Aharoni</vt:lpstr>
      <vt:lpstr>Arial</vt:lpstr>
      <vt:lpstr>Century Gothic</vt:lpstr>
      <vt:lpstr>Times New Roman</vt:lpstr>
      <vt:lpstr>Wingdings 3</vt:lpstr>
      <vt:lpstr>Ион</vt:lpstr>
      <vt:lpstr>Конкурс «Города для детей 2019» Добрянский муниципальный район</vt:lpstr>
      <vt:lpstr>На протяжении 2019 года в Добрянском муниципальном районе проходит череда мероприятий в рамках акции «Вместе с папами»</vt:lpstr>
      <vt:lpstr>Цели акции</vt:lpstr>
      <vt:lpstr>В образовательных организациях района созданы Советы отцов</vt:lpstr>
      <vt:lpstr>Конкурс видеороликов «Отец года» и фотовыставки «Мой папа-самый, самый»</vt:lpstr>
      <vt:lpstr>«Отцами славится Россия» Читательская конференция «Образ мужчины, отца в нашей литературе»</vt:lpstr>
      <vt:lpstr>Уроки семейной любви Тема: «Отец в судьбе ребенка» </vt:lpstr>
      <vt:lpstr>Зимние старты «Папа и я»</vt:lpstr>
      <vt:lpstr>Отцовский патруль</vt:lpstr>
      <vt:lpstr>Веселые старты «Вместе с папой»</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Конкурс «Города для детей 2019» Добрянский муниципальный район</dc:title>
  <dc:creator>user</dc:creator>
  <cp:lastModifiedBy>user</cp:lastModifiedBy>
  <cp:revision>40</cp:revision>
  <dcterms:created xsi:type="dcterms:W3CDTF">2019-09-05T03:29:54Z</dcterms:created>
  <dcterms:modified xsi:type="dcterms:W3CDTF">2019-09-05T12:15:56Z</dcterms:modified>
</cp:coreProperties>
</file>