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276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1732F3-AD36-45F1-B952-098FD4A4F5E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B64348-A561-4473-905B-DEB964B3FAC3}" type="pres">
      <dgm:prSet presAssocID="{C61732F3-AD36-45F1-B952-098FD4A4F5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3CA8890-6C68-4F9F-9889-B28511A6B44C}" type="presOf" srcId="{C61732F3-AD36-45F1-B952-098FD4A4F5E6}" destId="{B3B64348-A561-4473-905B-DEB964B3FAC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BA41828-DA8E-4D11-B5B0-209AD27FDB9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83880"/>
            <a:ext cx="1097244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4AE3FF6-CD39-4130-A069-E643C8FADC1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83880"/>
            <a:ext cx="1097244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752D032-72CE-429E-AE6B-A3CE7AC3C1CA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83880"/>
            <a:ext cx="1097244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1FCA340-16EB-4098-A7BC-C44D41C59001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C37D7A0-F932-4503-AFDC-FA40442E5B5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83880"/>
            <a:ext cx="1097244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181E5BD-F150-44EC-8C7B-2623AD67F45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83880"/>
            <a:ext cx="1097244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ECF5548-544E-4B22-A657-E8AD57BF1DB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83880"/>
            <a:ext cx="1097244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BAB5A9C-F71F-42CA-BE8B-D19A32B782C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83880"/>
            <a:ext cx="1097244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CBD92B9-F92A-4132-9637-07201AE539F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4319BD4-DCEA-4F5D-82D7-E07122C273C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83880"/>
            <a:ext cx="1097244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C050213-1612-423F-BCC3-82AA8F467EC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83880"/>
            <a:ext cx="1097244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C300E08-02BC-44EE-BFC3-9224C777965D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83880"/>
            <a:ext cx="1097244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0E41E0C-4354-4573-B77B-55741A5250B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83880"/>
            <a:ext cx="1097244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94204C8-19BF-4CC8-8FFB-2AF142711A3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83880"/>
            <a:ext cx="1097244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3D420CB-FDC0-4C67-9D8A-F394C9ED026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83880"/>
            <a:ext cx="1097244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FAEDEB0-7EEC-402F-A98B-DCA35C50D274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83880"/>
            <a:ext cx="1097244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00F2F03-E9D7-4FC1-AE38-483E55D4B5C3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83880"/>
            <a:ext cx="1097244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F86958F-E08A-4844-8A3C-055A5574834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83880"/>
            <a:ext cx="1097244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F480519-FFC8-4869-A7E3-5E752171969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83880"/>
            <a:ext cx="1097244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E17F916-32AD-4C56-B7DD-CC59ED3C608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10EEE49-71F0-4134-85FE-F15A94AB400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83880"/>
            <a:ext cx="1097244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24D2152-078C-4FA6-A0D9-CF747CE6D17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83880"/>
            <a:ext cx="1097244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E326AFA-58F4-45AA-852E-54535FF55F5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83880"/>
            <a:ext cx="1097244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7D2244D-9CED-47BD-B0F4-90C47820E1A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2640" cy="36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empora LGC Uni"/>
              </a:rPr>
              <a:t> 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2D34386E-F852-4D3B-842A-9E400406F102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empora LGC Uni"/>
              </a:rPr>
              <a:t> 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2640" cy="36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empora LGC Uni"/>
              </a:rPr>
              <a:t>&lt;нижний колонтитул&gt;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F873A40E-1211-471F-A0A7-CF748906B2A4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empora LGC Uni"/>
              </a:rPr>
              <a:t>&lt;дата/время&gt;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10" Type="http://schemas.openxmlformats.org/officeDocument/2006/relationships/image" Target="../media/image13.jpeg"/><Relationship Id="rId4" Type="http://schemas.openxmlformats.org/officeDocument/2006/relationships/image" Target="../media/image8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12" Type="http://schemas.openxmlformats.org/officeDocument/2006/relationships/image" Target="../media/image1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openxmlformats.org/officeDocument/2006/relationships/image" Target="../media/image17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6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.png"/><Relationship Id="rId2" Type="http://schemas.openxmlformats.org/officeDocument/2006/relationships/hyperlink" Target="mailto:centrsemianov@yandex.r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Заголовок 1"/>
          <p:cNvSpPr/>
          <p:nvPr/>
        </p:nvSpPr>
        <p:spPr>
          <a:xfrm>
            <a:off x="11616840" y="261360"/>
            <a:ext cx="290160" cy="22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endParaRPr lang="ru-RU" sz="2800" b="1" strike="noStrike" spc="-1">
              <a:solidFill>
                <a:srgbClr val="2EC07E"/>
              </a:solidFill>
              <a:latin typeface="Arial"/>
              <a:ea typeface="DejaVu Sans"/>
            </a:endParaRPr>
          </a:p>
        </p:txBody>
      </p:sp>
      <p:cxnSp>
        <p:nvCxnSpPr>
          <p:cNvPr id="83" name="Прямая соединительная линия 5"/>
          <p:cNvCxnSpPr/>
          <p:nvPr/>
        </p:nvCxnSpPr>
        <p:spPr>
          <a:xfrm>
            <a:off x="386280" y="849600"/>
            <a:ext cx="11525040" cy="2160"/>
          </a:xfrm>
          <a:prstGeom prst="straightConnector1">
            <a:avLst/>
          </a:prstGeom>
          <a:ln w="12700">
            <a:solidFill>
              <a:srgbClr val="004E90"/>
            </a:solidFill>
            <a:round/>
          </a:ln>
        </p:spPr>
      </p:cxnSp>
      <p:sp>
        <p:nvSpPr>
          <p:cNvPr id="84" name="Заголовок 1"/>
          <p:cNvSpPr/>
          <p:nvPr/>
        </p:nvSpPr>
        <p:spPr>
          <a:xfrm>
            <a:off x="322200" y="261360"/>
            <a:ext cx="11307600" cy="22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endParaRPr lang="ru-RU" sz="2400" b="0" strike="noStrike" spc="-1">
              <a:solidFill>
                <a:schemeClr val="accent1">
                  <a:lumMod val="50000"/>
                </a:schemeClr>
              </a:solidFill>
              <a:latin typeface="Calibri"/>
              <a:ea typeface="DejaVu Sans"/>
            </a:endParaRPr>
          </a:p>
        </p:txBody>
      </p:sp>
      <p:sp>
        <p:nvSpPr>
          <p:cNvPr id="85" name="TextBox 2"/>
          <p:cNvSpPr/>
          <p:nvPr/>
        </p:nvSpPr>
        <p:spPr>
          <a:xfrm>
            <a:off x="1341720" y="141840"/>
            <a:ext cx="928080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ctay Wide Bd"/>
                <a:ea typeface="DejaVu Sans"/>
              </a:rPr>
              <a:t>Государственное областное автономное учреждение </a:t>
            </a:r>
            <a:endParaRPr lang="ru-RU" sz="20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ctay Wide Bd"/>
                <a:ea typeface="DejaVu Sans"/>
              </a:rPr>
              <a:t>«Новгородский областной центр «Семья»</a:t>
            </a:r>
            <a:endParaRPr lang="ru-RU" sz="20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86" name="TextBox 11"/>
          <p:cNvSpPr/>
          <p:nvPr/>
        </p:nvSpPr>
        <p:spPr>
          <a:xfrm>
            <a:off x="309240" y="2890440"/>
            <a:ext cx="6169320" cy="322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ctay Wide Bd"/>
                <a:ea typeface="DejaVu Sans"/>
              </a:rPr>
              <a:t>Организация работы выездной службы </a:t>
            </a:r>
            <a:endParaRPr lang="ru-RU" sz="20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ctay Wide Bd"/>
                <a:ea typeface="DejaVu Sans"/>
              </a:rPr>
              <a:t>«Семье навстречу» </a:t>
            </a:r>
            <a:endParaRPr lang="ru-RU" sz="20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ctay Wide Bd"/>
                <a:ea typeface="DejaVu Sans"/>
              </a:rPr>
              <a:t> Семейного многофункционального центра </a:t>
            </a:r>
            <a:endParaRPr lang="ru-RU" sz="20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ctay Wide Bd"/>
                <a:ea typeface="DejaVu Sans"/>
              </a:rPr>
              <a:t>Великого Новгорода</a:t>
            </a:r>
            <a:endParaRPr lang="ru-RU" sz="20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87" name="Рисунок 17"/>
          <p:cNvPicPr/>
          <p:nvPr/>
        </p:nvPicPr>
        <p:blipFill>
          <a:blip r:embed="rId2"/>
          <a:stretch/>
        </p:blipFill>
        <p:spPr>
          <a:xfrm>
            <a:off x="360000" y="851400"/>
            <a:ext cx="871920" cy="891720"/>
          </a:xfrm>
          <a:prstGeom prst="rect">
            <a:avLst/>
          </a:prstGeom>
          <a:ln w="0">
            <a:noFill/>
          </a:ln>
        </p:spPr>
      </p:pic>
      <p:pic>
        <p:nvPicPr>
          <p:cNvPr id="88" name="Picture 4" descr="T:\ЦЕНТР СЕМЬЯ\СЕМЕЙНЫЙ ЦЕНТР\БРЕНДБУК (Фонд)\НОВЫЕ!!!\логотип (2)\логотип\логотип_цветной.png"/>
          <p:cNvPicPr/>
          <p:nvPr/>
        </p:nvPicPr>
        <p:blipFill>
          <a:blip r:embed="rId3"/>
          <a:stretch/>
        </p:blipFill>
        <p:spPr>
          <a:xfrm>
            <a:off x="9500040" y="814680"/>
            <a:ext cx="2698200" cy="1017360"/>
          </a:xfrm>
          <a:prstGeom prst="rect">
            <a:avLst/>
          </a:prstGeom>
          <a:ln w="0">
            <a:noFill/>
          </a:ln>
        </p:spPr>
      </p:pic>
      <p:pic>
        <p:nvPicPr>
          <p:cNvPr id="89" name="Рисунок 7"/>
          <p:cNvPicPr/>
          <p:nvPr/>
        </p:nvPicPr>
        <p:blipFill>
          <a:blip r:embed="rId4"/>
          <a:stretch/>
        </p:blipFill>
        <p:spPr>
          <a:xfrm>
            <a:off x="1457280" y="927360"/>
            <a:ext cx="701640" cy="691560"/>
          </a:xfrm>
          <a:prstGeom prst="rect">
            <a:avLst/>
          </a:prstGeom>
          <a:ln w="0">
            <a:noFill/>
          </a:ln>
        </p:spPr>
      </p:pic>
      <p:sp>
        <p:nvSpPr>
          <p:cNvPr id="90" name="TextBox 9"/>
          <p:cNvSpPr/>
          <p:nvPr/>
        </p:nvSpPr>
        <p:spPr>
          <a:xfrm>
            <a:off x="1002240" y="4379760"/>
            <a:ext cx="4834800" cy="33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Open Sans"/>
              <a:ea typeface="DejaVu Sans"/>
            </a:endParaRPr>
          </a:p>
        </p:txBody>
      </p:sp>
      <p:pic>
        <p:nvPicPr>
          <p:cNvPr id="91" name="Picture 6" descr="C:\Users\oda\Desktop\Ольга Алейникова\Фото\photo1689141062.jpeg"/>
          <p:cNvPicPr/>
          <p:nvPr/>
        </p:nvPicPr>
        <p:blipFill>
          <a:blip r:embed="rId5"/>
          <a:stretch/>
        </p:blipFill>
        <p:spPr>
          <a:xfrm>
            <a:off x="6325620" y="1980000"/>
            <a:ext cx="5279040" cy="3958560"/>
          </a:xfrm>
          <a:prstGeom prst="rect">
            <a:avLst/>
          </a:prstGeom>
          <a:ln w="0">
            <a:noFill/>
          </a:ln>
          <a:effectLst>
            <a:outerShdw blurRad="291960" dist="138479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Заголовок 1"/>
          <p:cNvSpPr/>
          <p:nvPr/>
        </p:nvSpPr>
        <p:spPr>
          <a:xfrm>
            <a:off x="11616840" y="261360"/>
            <a:ext cx="290160" cy="22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endParaRPr lang="ru-RU" sz="2800" b="0" strike="noStrike" spc="-1">
              <a:solidFill>
                <a:srgbClr val="000000"/>
              </a:solidFill>
              <a:latin typeface="Open Sans"/>
            </a:endParaRPr>
          </a:p>
        </p:txBody>
      </p:sp>
      <p:cxnSp>
        <p:nvCxnSpPr>
          <p:cNvPr id="93" name="Прямая соединительная линия 5"/>
          <p:cNvCxnSpPr/>
          <p:nvPr/>
        </p:nvCxnSpPr>
        <p:spPr>
          <a:xfrm>
            <a:off x="386280" y="849600"/>
            <a:ext cx="11525040" cy="2160"/>
          </a:xfrm>
          <a:prstGeom prst="straightConnector1">
            <a:avLst/>
          </a:prstGeom>
          <a:ln w="12700">
            <a:solidFill>
              <a:srgbClr val="004E90"/>
            </a:solidFill>
            <a:round/>
          </a:ln>
        </p:spPr>
      </p:cxnSp>
      <p:sp>
        <p:nvSpPr>
          <p:cNvPr id="94" name="Заголовок 1"/>
          <p:cNvSpPr/>
          <p:nvPr/>
        </p:nvSpPr>
        <p:spPr>
          <a:xfrm>
            <a:off x="322200" y="261360"/>
            <a:ext cx="11307600" cy="22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endParaRPr lang="ru-RU" sz="2400" b="0" strike="noStrike" spc="-1">
              <a:solidFill>
                <a:schemeClr val="accent1">
                  <a:lumMod val="50000"/>
                </a:schemeClr>
              </a:solidFill>
              <a:latin typeface="Calibri"/>
              <a:ea typeface="DejaVu Sans"/>
            </a:endParaRPr>
          </a:p>
        </p:txBody>
      </p:sp>
      <p:sp>
        <p:nvSpPr>
          <p:cNvPr id="95" name="TextBox 2"/>
          <p:cNvSpPr/>
          <p:nvPr/>
        </p:nvSpPr>
        <p:spPr>
          <a:xfrm>
            <a:off x="1341720" y="141840"/>
            <a:ext cx="928080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ctay Wide Bd"/>
                <a:ea typeface="DejaVu Sans"/>
              </a:rPr>
              <a:t>Государственное областное автономное учреждение </a:t>
            </a:r>
            <a:endParaRPr lang="ru-RU" sz="20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ctay Wide Bd"/>
                <a:ea typeface="DejaVu Sans"/>
              </a:rPr>
              <a:t>«Новгородский областной центр «Семья»</a:t>
            </a:r>
            <a:endParaRPr lang="ru-RU" sz="20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96" name="TextBox 11"/>
          <p:cNvSpPr/>
          <p:nvPr/>
        </p:nvSpPr>
        <p:spPr>
          <a:xfrm>
            <a:off x="6120000" y="763560"/>
            <a:ext cx="6169320" cy="121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Actay Wide Bd"/>
                <a:ea typeface="DejaVu Sans"/>
              </a:rPr>
              <a:t>Цель создания выездной службы «Семье навстречу» - оказание комплекса социальных услуг по принципу «одного окна» семьям с детьми, проживающим в отдаленных населенных пунктах Новгородского муниципального района.</a:t>
            </a:r>
            <a:endParaRPr lang="ru-RU" sz="1400" b="0" strike="noStrike" spc="-1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97" name="Рисунок 17"/>
          <p:cNvPicPr/>
          <p:nvPr/>
        </p:nvPicPr>
        <p:blipFill>
          <a:blip r:embed="rId2"/>
          <a:stretch/>
        </p:blipFill>
        <p:spPr>
          <a:xfrm>
            <a:off x="360000" y="934920"/>
            <a:ext cx="871920" cy="891720"/>
          </a:xfrm>
          <a:prstGeom prst="rect">
            <a:avLst/>
          </a:prstGeom>
          <a:ln w="0">
            <a:noFill/>
          </a:ln>
        </p:spPr>
      </p:pic>
      <p:pic>
        <p:nvPicPr>
          <p:cNvPr id="98" name="Picture 4" descr="T:\ЦЕНТР СЕМЬЯ\СЕМЕЙНЫЙ ЦЕНТР\БРЕНДБУК (Фонд)\НОВЫЕ!!!\логотип (2)\логотип\логотип_цветной.png"/>
          <p:cNvPicPr/>
          <p:nvPr/>
        </p:nvPicPr>
        <p:blipFill>
          <a:blip r:embed="rId3"/>
          <a:stretch/>
        </p:blipFill>
        <p:spPr>
          <a:xfrm>
            <a:off x="9441000" y="-44280"/>
            <a:ext cx="2365560" cy="891720"/>
          </a:xfrm>
          <a:prstGeom prst="rect">
            <a:avLst/>
          </a:prstGeom>
          <a:ln w="0">
            <a:noFill/>
          </a:ln>
        </p:spPr>
      </p:pic>
      <p:pic>
        <p:nvPicPr>
          <p:cNvPr id="99" name="Picture 2" descr="C:\Users\oda\Desktop\Ольга Алейникова\Фото\photo1689232404 (2).jpeg"/>
          <p:cNvPicPr/>
          <p:nvPr/>
        </p:nvPicPr>
        <p:blipFill>
          <a:blip r:embed="rId4"/>
          <a:stretch/>
        </p:blipFill>
        <p:spPr>
          <a:xfrm>
            <a:off x="8280000" y="2340000"/>
            <a:ext cx="3416760" cy="2041200"/>
          </a:xfrm>
          <a:prstGeom prst="rect">
            <a:avLst/>
          </a:prstGeom>
          <a:ln w="0">
            <a:noFill/>
          </a:ln>
          <a:effectLst>
            <a:outerShdw blurRad="291960" dist="138479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0" name="Рисунок 13"/>
          <p:cNvPicPr/>
          <p:nvPr/>
        </p:nvPicPr>
        <p:blipFill>
          <a:blip r:embed="rId5"/>
          <a:stretch/>
        </p:blipFill>
        <p:spPr>
          <a:xfrm>
            <a:off x="1440000" y="927360"/>
            <a:ext cx="701640" cy="691560"/>
          </a:xfrm>
          <a:prstGeom prst="rect">
            <a:avLst/>
          </a:prstGeom>
          <a:ln w="0">
            <a:noFill/>
          </a:ln>
        </p:spPr>
      </p:pic>
      <p:sp>
        <p:nvSpPr>
          <p:cNvPr id="101" name="TextBox 4"/>
          <p:cNvSpPr/>
          <p:nvPr/>
        </p:nvSpPr>
        <p:spPr>
          <a:xfrm>
            <a:off x="196560" y="1827720"/>
            <a:ext cx="6420600" cy="4515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Actay Wide Bd"/>
                <a:ea typeface="Times New Roman"/>
              </a:rPr>
              <a:t>Выездная служба «Семье навстречу»  - новый социальный сервис для комплексного решения проблем семей в сложных обстоятельствах, затрудняющих жизнь ребенка, в деятельности Семейных многофункциональных центров.</a:t>
            </a:r>
            <a:endParaRPr lang="ru-RU" sz="1400" b="0" strike="noStrike" spc="-1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ct val="120000"/>
              </a:lnSpc>
            </a:pPr>
            <a:endParaRPr lang="ru-RU" sz="1400" b="0" strike="noStrike" spc="-1">
              <a:solidFill>
                <a:srgbClr val="000000"/>
              </a:solidFill>
              <a:latin typeface="Open Sans"/>
            </a:endParaRPr>
          </a:p>
          <a:p>
            <a:pPr marL="71640" indent="324000" algn="just">
              <a:lnSpc>
                <a:spcPct val="100000"/>
              </a:lnSpc>
              <a:buClr>
                <a:srgbClr val="158466"/>
              </a:buClr>
              <a:buSzPct val="115000"/>
              <a:buFont typeface="Wingdings" charset="2"/>
              <a:buChar char=""/>
            </a:pPr>
            <a:r>
              <a:rPr lang="ru-RU" sz="1400" b="0" strike="noStrike" spc="-1">
                <a:solidFill>
                  <a:srgbClr val="000000"/>
                </a:solidFill>
                <a:latin typeface="Abyssinica SIL"/>
                <a:ea typeface="Times New Roman"/>
              </a:rPr>
              <a:t>Организация межведомственного взаимодействия с органами и организациями для оказания комплексной и всесторонней помощи семьям с детьми в различных жизненных ситуациях, проживающим в отдаленных населенных пунктах</a:t>
            </a:r>
            <a:endParaRPr lang="ru-RU" sz="1400" b="0" strike="noStrike" spc="-1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Open Sans"/>
            </a:endParaRPr>
          </a:p>
          <a:p>
            <a:pPr marL="71640" indent="324000" algn="just">
              <a:lnSpc>
                <a:spcPct val="100000"/>
              </a:lnSpc>
              <a:buClr>
                <a:srgbClr val="158466"/>
              </a:buClr>
              <a:buSzPct val="115000"/>
              <a:buFont typeface="Wingdings" charset="2"/>
              <a:buChar char=""/>
            </a:pPr>
            <a:r>
              <a:rPr lang="ru-RU" sz="1400" b="0" strike="noStrike" spc="-1">
                <a:solidFill>
                  <a:srgbClr val="000000"/>
                </a:solidFill>
                <a:latin typeface="Abyssinica SIL"/>
                <a:ea typeface="Times New Roman"/>
              </a:rPr>
              <a:t>  Повышение информированности семей с детьми, проживающих в отдаленных населенных пунктах о возможности получения комплексной социальной помощи</a:t>
            </a:r>
            <a:endParaRPr lang="ru-RU" sz="1400" b="0" strike="noStrike" spc="-1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Open Sans"/>
            </a:endParaRPr>
          </a:p>
          <a:p>
            <a:pPr marL="216000" indent="-216000" algn="just">
              <a:lnSpc>
                <a:spcPct val="100000"/>
              </a:lnSpc>
              <a:buClr>
                <a:srgbClr val="158466"/>
              </a:buClr>
              <a:buSzPct val="115000"/>
              <a:buFont typeface="Wingdings" charset="2"/>
              <a:buChar char=""/>
            </a:pPr>
            <a:r>
              <a:rPr lang="ru-RU" sz="1400" b="0" strike="noStrike" spc="-1">
                <a:solidFill>
                  <a:srgbClr val="000000"/>
                </a:solidFill>
                <a:latin typeface="Abyssinica SIL"/>
                <a:ea typeface="Times New Roman"/>
              </a:rPr>
              <a:t>    Выявление семей, нуждающихся в помощи, в проактивном режиме</a:t>
            </a:r>
            <a:endParaRPr lang="ru-RU" sz="1400" b="0" strike="noStrike" spc="-1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Open Sans"/>
            </a:endParaRPr>
          </a:p>
          <a:p>
            <a:pPr marL="216000" indent="-216000" algn="just">
              <a:lnSpc>
                <a:spcPct val="100000"/>
              </a:lnSpc>
              <a:buClr>
                <a:srgbClr val="158466"/>
              </a:buClr>
              <a:buSzPct val="115000"/>
              <a:buFont typeface="Wingdings" charset="2"/>
              <a:buChar char=""/>
            </a:pPr>
            <a:r>
              <a:rPr lang="ru-RU" sz="1400" b="0" strike="noStrike" spc="-1">
                <a:solidFill>
                  <a:srgbClr val="000000"/>
                </a:solidFill>
                <a:latin typeface="Abyssinica SIL"/>
                <a:ea typeface="Times New Roman"/>
              </a:rPr>
              <a:t>   О</a:t>
            </a:r>
            <a:r>
              <a:rPr lang="ru-RU" sz="1400" b="0" strike="noStrike" spc="-1">
                <a:solidFill>
                  <a:srgbClr val="000000"/>
                </a:solidFill>
                <a:latin typeface="Abyssinica SIL"/>
                <a:ea typeface="Calibri"/>
              </a:rPr>
              <a:t>казание комплекса услуг семьям с детьми в режиме «одного окна» по месту жительства</a:t>
            </a:r>
            <a:endParaRPr lang="ru-RU" sz="14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ct val="100000"/>
              </a:lnSpc>
            </a:pP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ct val="100000"/>
              </a:lnSpc>
            </a:pP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02" name="Picture 1" descr="C:\Users\oda\Desktop\Ольга Алейникова\Фото\photo1689079772.jpeg"/>
          <p:cNvPicPr/>
          <p:nvPr/>
        </p:nvPicPr>
        <p:blipFill>
          <a:blip r:embed="rId6"/>
          <a:stretch/>
        </p:blipFill>
        <p:spPr>
          <a:xfrm>
            <a:off x="6998400" y="3222000"/>
            <a:ext cx="3260160" cy="3076560"/>
          </a:xfrm>
          <a:prstGeom prst="rect">
            <a:avLst/>
          </a:prstGeom>
          <a:ln w="0">
            <a:noFill/>
          </a:ln>
          <a:effectLst>
            <a:outerShdw blurRad="291960" dist="138479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Заголовок 1"/>
          <p:cNvSpPr/>
          <p:nvPr/>
        </p:nvSpPr>
        <p:spPr>
          <a:xfrm>
            <a:off x="11616840" y="261360"/>
            <a:ext cx="290160" cy="22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3</a:t>
            </a:r>
            <a:endParaRPr lang="ru-RU" sz="28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04" name="TextBox 54"/>
          <p:cNvSpPr/>
          <p:nvPr/>
        </p:nvSpPr>
        <p:spPr>
          <a:xfrm>
            <a:off x="5580000" y="2160000"/>
            <a:ext cx="1605600" cy="637200"/>
          </a:xfrm>
          <a:prstGeom prst="rect">
            <a:avLst/>
          </a:prstGeom>
          <a:noFill/>
          <a:ln w="0">
            <a:solidFill>
              <a:srgbClr val="F4B18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1D8F6C"/>
                </a:solidFill>
                <a:latin typeface="Actay Wide Bd"/>
                <a:ea typeface="DejaVu Sans"/>
              </a:rPr>
              <a:t>Мастер-классы, интерактивные занятия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05" name="TextBox 12"/>
          <p:cNvSpPr/>
          <p:nvPr/>
        </p:nvSpPr>
        <p:spPr>
          <a:xfrm>
            <a:off x="282960" y="322560"/>
            <a:ext cx="5484240" cy="39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9880" tIns="60120" rIns="119880" bIns="6012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ctay Wide Bd"/>
                <a:ea typeface="Verdana"/>
              </a:rPr>
              <a:t>Выездная служба «Семье навстречу» </a:t>
            </a: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06" name="Picture 4" descr="T:\ЦЕНТР СЕМЬЯ\СЕМЕЙНЫЙ ЦЕНТР\БРЕНДБУК (Фонд)\НОВЫЕ!!!\логотип (2)\логотип\логотип_цветной.png"/>
          <p:cNvPicPr/>
          <p:nvPr/>
        </p:nvPicPr>
        <p:blipFill>
          <a:blip r:embed="rId2"/>
          <a:stretch/>
        </p:blipFill>
        <p:spPr>
          <a:xfrm>
            <a:off x="8980560" y="-102240"/>
            <a:ext cx="2780280" cy="1048320"/>
          </a:xfrm>
          <a:prstGeom prst="rect">
            <a:avLst/>
          </a:prstGeom>
          <a:ln w="0">
            <a:noFill/>
          </a:ln>
        </p:spPr>
      </p:pic>
      <p:pic>
        <p:nvPicPr>
          <p:cNvPr id="107" name="Picture 25"/>
          <p:cNvPicPr/>
          <p:nvPr/>
        </p:nvPicPr>
        <p:blipFill>
          <a:blip r:embed="rId3"/>
          <a:stretch/>
        </p:blipFill>
        <p:spPr>
          <a:xfrm>
            <a:off x="360000" y="989280"/>
            <a:ext cx="2518560" cy="1889280"/>
          </a:xfrm>
          <a:prstGeom prst="rect">
            <a:avLst/>
          </a:prstGeom>
          <a:ln w="0">
            <a:noFill/>
          </a:ln>
          <a:effectLst>
            <a:outerShdw blurRad="291960" dist="138479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8" name="Рисунок 7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580000" y="1107720"/>
            <a:ext cx="1509120" cy="870840"/>
          </a:xfrm>
          <a:prstGeom prst="rect">
            <a:avLst/>
          </a:prstGeom>
          <a:ln w="0">
            <a:noFill/>
          </a:ln>
        </p:spPr>
      </p:pic>
      <p:cxnSp>
        <p:nvCxnSpPr>
          <p:cNvPr id="109" name="Прямая соединительная линия 1"/>
          <p:cNvCxnSpPr/>
          <p:nvPr/>
        </p:nvCxnSpPr>
        <p:spPr>
          <a:xfrm>
            <a:off x="386280" y="849600"/>
            <a:ext cx="11525040" cy="2160"/>
          </a:xfrm>
          <a:prstGeom prst="straightConnector1">
            <a:avLst/>
          </a:prstGeom>
          <a:ln w="12700">
            <a:solidFill>
              <a:srgbClr val="004E90"/>
            </a:solidFill>
            <a:round/>
          </a:ln>
        </p:spPr>
      </p:cxnSp>
      <p:sp>
        <p:nvSpPr>
          <p:cNvPr id="110" name="TextBox 3"/>
          <p:cNvSpPr/>
          <p:nvPr/>
        </p:nvSpPr>
        <p:spPr>
          <a:xfrm>
            <a:off x="5592960" y="3600000"/>
            <a:ext cx="1605600" cy="637200"/>
          </a:xfrm>
          <a:prstGeom prst="rect">
            <a:avLst/>
          </a:prstGeom>
          <a:noFill/>
          <a:ln w="0">
            <a:solidFill>
              <a:srgbClr val="F4B18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1D8F6C"/>
                </a:solidFill>
                <a:latin typeface="Actay Wide Bd"/>
                <a:ea typeface="DejaVu Sans"/>
              </a:rPr>
              <a:t>Индивидуальное и групповое консультирование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11" name="TextBox 5"/>
          <p:cNvSpPr/>
          <p:nvPr/>
        </p:nvSpPr>
        <p:spPr>
          <a:xfrm>
            <a:off x="5592960" y="4320000"/>
            <a:ext cx="1605600" cy="1002240"/>
          </a:xfrm>
          <a:prstGeom prst="rect">
            <a:avLst/>
          </a:prstGeom>
          <a:noFill/>
          <a:ln w="0">
            <a:solidFill>
              <a:srgbClr val="F4B18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1D8F6C"/>
                </a:solidFill>
                <a:latin typeface="Actay Wide Bd"/>
                <a:ea typeface="DejaVu Sans"/>
              </a:rPr>
              <a:t>Прием заявлений на меры социальной поддержки семей с детьми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12" name="TextBox 7"/>
          <p:cNvSpPr/>
          <p:nvPr/>
        </p:nvSpPr>
        <p:spPr>
          <a:xfrm>
            <a:off x="4872960" y="5400000"/>
            <a:ext cx="3045600" cy="637200"/>
          </a:xfrm>
          <a:prstGeom prst="rect">
            <a:avLst/>
          </a:prstGeom>
          <a:noFill/>
          <a:ln w="0">
            <a:solidFill>
              <a:srgbClr val="F4B18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1D8F6C"/>
                </a:solidFill>
                <a:latin typeface="Actay Wide Bd"/>
                <a:ea typeface="DejaVu Sans"/>
              </a:rPr>
              <a:t>Консультации специалистов организаций, работающих с семьями с детьми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13" name="Picture 3"/>
          <p:cNvPicPr/>
          <p:nvPr/>
        </p:nvPicPr>
        <p:blipFill>
          <a:blip r:embed="rId6"/>
          <a:stretch/>
        </p:blipFill>
        <p:spPr>
          <a:xfrm>
            <a:off x="307800" y="4140000"/>
            <a:ext cx="4190760" cy="2158560"/>
          </a:xfrm>
          <a:prstGeom prst="rect">
            <a:avLst/>
          </a:prstGeom>
          <a:ln w="0">
            <a:noFill/>
          </a:ln>
          <a:effectLst>
            <a:outerShdw blurRad="291960" dist="138479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4" name="Picture 7" descr="C:\Users\oda\Desktop\Ольга Алейникова\Фото\photo1689079671.jpeg"/>
          <p:cNvPicPr/>
          <p:nvPr/>
        </p:nvPicPr>
        <p:blipFill>
          <a:blip r:embed="rId7"/>
          <a:stretch/>
        </p:blipFill>
        <p:spPr>
          <a:xfrm>
            <a:off x="1800000" y="1980000"/>
            <a:ext cx="3313800" cy="2487600"/>
          </a:xfrm>
          <a:prstGeom prst="rect">
            <a:avLst/>
          </a:prstGeom>
          <a:ln w="0">
            <a:noFill/>
          </a:ln>
          <a:effectLst>
            <a:outerShdw blurRad="291960" dist="138479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5" name="Picture 8" descr="https://gazetanovgorod.ru/wp-content/uploads/2023/02/k-rejtingu-asi.jpg"/>
          <p:cNvPicPr/>
          <p:nvPr/>
        </p:nvPicPr>
        <p:blipFill>
          <a:blip r:embed="rId8"/>
          <a:stretch/>
        </p:blipFill>
        <p:spPr>
          <a:xfrm>
            <a:off x="7380000" y="1911600"/>
            <a:ext cx="1212120" cy="1147680"/>
          </a:xfrm>
          <a:prstGeom prst="rect">
            <a:avLst/>
          </a:prstGeom>
          <a:ln w="0">
            <a:noFill/>
          </a:ln>
        </p:spPr>
      </p:pic>
      <p:pic>
        <p:nvPicPr>
          <p:cNvPr id="116" name="Рисунок 1"/>
          <p:cNvPicPr/>
          <p:nvPr/>
        </p:nvPicPr>
        <p:blipFill>
          <a:blip r:embed="rId9"/>
          <a:stretch/>
        </p:blipFill>
        <p:spPr>
          <a:xfrm>
            <a:off x="8086680" y="3226680"/>
            <a:ext cx="732600" cy="732600"/>
          </a:xfrm>
          <a:prstGeom prst="rect">
            <a:avLst/>
          </a:prstGeom>
          <a:ln w="0">
            <a:noFill/>
          </a:ln>
          <a:effectLst>
            <a:outerShdw blurRad="291960" dist="138479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7" name="Рисунок 2"/>
          <p:cNvPicPr/>
          <p:nvPr/>
        </p:nvPicPr>
        <p:blipFill>
          <a:blip r:embed="rId10"/>
          <a:stretch/>
        </p:blipFill>
        <p:spPr>
          <a:xfrm>
            <a:off x="7380000" y="4500000"/>
            <a:ext cx="1311480" cy="539280"/>
          </a:xfrm>
          <a:prstGeom prst="rect">
            <a:avLst/>
          </a:prstGeom>
          <a:ln w="0">
            <a:noFill/>
          </a:ln>
        </p:spPr>
      </p:pic>
      <p:sp>
        <p:nvSpPr>
          <p:cNvPr id="118" name="TextBox 1"/>
          <p:cNvSpPr/>
          <p:nvPr/>
        </p:nvSpPr>
        <p:spPr>
          <a:xfrm>
            <a:off x="5580000" y="2880000"/>
            <a:ext cx="1605600" cy="637200"/>
          </a:xfrm>
          <a:prstGeom prst="rect">
            <a:avLst/>
          </a:prstGeom>
          <a:noFill/>
          <a:ln w="0">
            <a:solidFill>
              <a:srgbClr val="F4B18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1D8F6C"/>
                </a:solidFill>
                <a:latin typeface="Actay Wide Bd"/>
                <a:ea typeface="DejaVu Sans"/>
              </a:rPr>
              <a:t>Психологическая, юридическая помощь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19" name="TextBox 10"/>
          <p:cNvSpPr/>
          <p:nvPr/>
        </p:nvSpPr>
        <p:spPr>
          <a:xfrm>
            <a:off x="9000000" y="1800000"/>
            <a:ext cx="3045600" cy="3192480"/>
          </a:xfrm>
          <a:prstGeom prst="rect">
            <a:avLst/>
          </a:prstGeom>
          <a:noFill/>
          <a:ln w="0">
            <a:solidFill>
              <a:srgbClr val="F4B18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71640" indent="360000" algn="just">
              <a:lnSpc>
                <a:spcPct val="100000"/>
              </a:lnSpc>
              <a:buClr>
                <a:srgbClr val="158466"/>
              </a:buClr>
              <a:buSzPct val="130000"/>
              <a:buFont typeface="Wingdings" charset="2"/>
              <a:buChar char=""/>
            </a:pPr>
            <a:r>
              <a:rPr lang="ru-RU" sz="1200" b="0" strike="noStrike" spc="-1">
                <a:solidFill>
                  <a:srgbClr val="000000"/>
                </a:solidFill>
                <a:latin typeface="Abyssinica SIL"/>
                <a:ea typeface="DejaVu Sans"/>
              </a:rPr>
              <a:t>15 соглашений с заинтересованными организациями, муниципальными и государственными организациями, общественными и некоммерческими организациями, по оказанию комплексной помощи семьям с детьми;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  <a:p>
            <a:pPr marL="71640" indent="360000" algn="just">
              <a:lnSpc>
                <a:spcPct val="100000"/>
              </a:lnSpc>
              <a:buClr>
                <a:srgbClr val="158466"/>
              </a:buClr>
              <a:buSzPct val="130000"/>
              <a:buFont typeface="Wingdings" charset="2"/>
              <a:buChar char=""/>
            </a:pPr>
            <a:r>
              <a:rPr lang="ru-RU" sz="1200" b="0" strike="noStrike" spc="-1">
                <a:solidFill>
                  <a:srgbClr val="000000"/>
                </a:solidFill>
                <a:latin typeface="Abyssinica SIL"/>
                <a:ea typeface="DejaVu Sans"/>
              </a:rPr>
              <a:t>14 выездов;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  <a:p>
            <a:pPr marL="71640" indent="360000" algn="just">
              <a:lnSpc>
                <a:spcPct val="100000"/>
              </a:lnSpc>
              <a:buClr>
                <a:srgbClr val="158466"/>
              </a:buClr>
              <a:buSzPct val="130000"/>
              <a:buFont typeface="Wingdings" charset="2"/>
              <a:buChar char=""/>
            </a:pPr>
            <a:r>
              <a:rPr lang="ru-RU" sz="1200" b="0" strike="noStrike" spc="-1">
                <a:solidFill>
                  <a:srgbClr val="000000"/>
                </a:solidFill>
                <a:latin typeface="Abyssinica SIL"/>
                <a:ea typeface="DejaVu Sans"/>
              </a:rPr>
              <a:t>проинформировано 1350 семей с детьми о мерах социальной поддержки;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  <a:p>
            <a:pPr marL="71640" indent="360000" algn="just">
              <a:lnSpc>
                <a:spcPct val="100000"/>
              </a:lnSpc>
              <a:buClr>
                <a:srgbClr val="158466"/>
              </a:buClr>
              <a:buSzPct val="130000"/>
              <a:buFont typeface="Wingdings" charset="2"/>
              <a:buChar char=""/>
            </a:pPr>
            <a:r>
              <a:rPr lang="ru-RU" sz="1200" b="0" strike="noStrike" spc="-1">
                <a:solidFill>
                  <a:srgbClr val="000000"/>
                </a:solidFill>
                <a:latin typeface="Abyssinica SIL"/>
                <a:ea typeface="DejaVu Sans"/>
              </a:rPr>
              <a:t>выявлено 11 фактов семейного неблагополучия;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  <a:p>
            <a:pPr marL="71640" indent="360000" algn="just">
              <a:lnSpc>
                <a:spcPct val="100000"/>
              </a:lnSpc>
              <a:buClr>
                <a:srgbClr val="158466"/>
              </a:buClr>
              <a:buSzPct val="130000"/>
              <a:buFont typeface="Wingdings" charset="2"/>
              <a:buChar char=""/>
            </a:pPr>
            <a:r>
              <a:rPr lang="ru-RU" sz="1200" b="0" strike="noStrike" spc="-1">
                <a:solidFill>
                  <a:srgbClr val="000000"/>
                </a:solidFill>
                <a:latin typeface="Abyssinica SIL"/>
                <a:ea typeface="DejaVu Sans"/>
              </a:rPr>
              <a:t>комплексную помощь получили 350 семей с детьми;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  <a:p>
            <a:pPr marL="216000" indent="-216000">
              <a:lnSpc>
                <a:spcPct val="100000"/>
              </a:lnSpc>
              <a:buClr>
                <a:srgbClr val="158466"/>
              </a:buClr>
              <a:buSzPct val="130000"/>
              <a:buFont typeface="Wingdings" charset="2"/>
              <a:buChar char=""/>
            </a:pPr>
            <a:r>
              <a:rPr lang="ru-RU" sz="1200" b="0" strike="noStrike" spc="-1">
                <a:solidFill>
                  <a:srgbClr val="000000"/>
                </a:solidFill>
                <a:latin typeface="Abyssinica SIL"/>
                <a:ea typeface="DejaVu Sans"/>
              </a:rPr>
              <a:t>численность семей, преодолевших трудную жизненную ситуацию — 216</a:t>
            </a:r>
            <a:r>
              <a:rPr lang="ru-RU" sz="1200" b="0" strike="noStrike" spc="-1">
                <a:solidFill>
                  <a:srgbClr val="000000"/>
                </a:solidFill>
                <a:latin typeface="Actay Wide Bd"/>
                <a:ea typeface="DejaVu Sans"/>
              </a:rPr>
              <a:t> 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Заголовок 1"/>
          <p:cNvSpPr/>
          <p:nvPr/>
        </p:nvSpPr>
        <p:spPr>
          <a:xfrm>
            <a:off x="11616840" y="261360"/>
            <a:ext cx="290160" cy="22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4</a:t>
            </a:r>
            <a:endParaRPr lang="ru-RU" sz="2800" b="0" strike="noStrike" spc="-1">
              <a:solidFill>
                <a:srgbClr val="000000"/>
              </a:solidFill>
              <a:latin typeface="Open Sans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2081375460"/>
              </p:ext>
            </p:extLst>
          </p:nvPr>
        </p:nvGraphicFramePr>
        <p:xfrm>
          <a:off x="268560" y="3146040"/>
          <a:ext cx="3384720" cy="93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1" name="TextBox 12"/>
          <p:cNvSpPr/>
          <p:nvPr/>
        </p:nvSpPr>
        <p:spPr>
          <a:xfrm>
            <a:off x="211680" y="434160"/>
            <a:ext cx="8735400" cy="39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9880" tIns="60120" rIns="119880" bIns="6012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ctay Wide Bd"/>
                <a:ea typeface="Verdana"/>
              </a:rPr>
              <a:t>Развитие выездной службы «Семье навстречу» </a:t>
            </a: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22" name="Picture 4" descr="T:\ЦЕНТР СЕМЬЯ\СЕМЕЙНЫЙ ЦЕНТР\БРЕНДБУК (Фонд)\НОВЫЕ!!!\логотип (2)\логотип\логотип_цветной.png"/>
          <p:cNvPicPr/>
          <p:nvPr/>
        </p:nvPicPr>
        <p:blipFill>
          <a:blip r:embed="rId7"/>
          <a:stretch/>
        </p:blipFill>
        <p:spPr>
          <a:xfrm>
            <a:off x="8949240" y="-95760"/>
            <a:ext cx="2780280" cy="1048320"/>
          </a:xfrm>
          <a:prstGeom prst="rect">
            <a:avLst/>
          </a:prstGeom>
          <a:ln w="0">
            <a:noFill/>
          </a:ln>
        </p:spPr>
      </p:pic>
      <p:sp>
        <p:nvSpPr>
          <p:cNvPr id="123" name="TextBox 2"/>
          <p:cNvSpPr/>
          <p:nvPr/>
        </p:nvSpPr>
        <p:spPr>
          <a:xfrm>
            <a:off x="369360" y="1080000"/>
            <a:ext cx="4849200" cy="264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  <a:p>
            <a:pPr marL="216000" indent="-216000" algn="just">
              <a:lnSpc>
                <a:spcPct val="100000"/>
              </a:lnSpc>
              <a:buClr>
                <a:srgbClr val="158466"/>
              </a:buClr>
              <a:buSzPct val="150000"/>
              <a:buFont typeface="Wingdings" charset="2"/>
              <a:buChar char=""/>
            </a:pPr>
            <a:r>
              <a:rPr lang="ru-RU" sz="1200" b="1" strike="noStrike" spc="-1">
                <a:solidFill>
                  <a:srgbClr val="000000"/>
                </a:solidFill>
                <a:latin typeface="Actay Wide Bd"/>
                <a:ea typeface="Times New Roman"/>
              </a:rPr>
              <a:t>Расширение спектра услуг, предоставляемых Семейным МФЦ.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ct val="100000"/>
              </a:lnSpc>
            </a:pP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  <a:p>
            <a:pPr marL="216000" indent="-216000" algn="just">
              <a:lnSpc>
                <a:spcPct val="100000"/>
              </a:lnSpc>
              <a:buClr>
                <a:srgbClr val="158466"/>
              </a:buClr>
              <a:buSzPct val="150000"/>
              <a:buFont typeface="Wingdings" charset="2"/>
              <a:buChar char=""/>
            </a:pPr>
            <a:r>
              <a:rPr lang="ru-RU" sz="1200" b="1" strike="noStrike" spc="-1">
                <a:solidFill>
                  <a:srgbClr val="000000"/>
                </a:solidFill>
                <a:latin typeface="Actay Wide Bd"/>
                <a:ea typeface="Calibri"/>
              </a:rPr>
              <a:t>Привлечение новых организаций для межведомственного взаимодействия с назначением ответственных лиц для решения вопросов обратившихся семей в режиме «одного окна».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ct val="100000"/>
              </a:lnSpc>
            </a:pP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  <a:p>
            <a:pPr marL="216000" indent="-216000" algn="just">
              <a:lnSpc>
                <a:spcPct val="100000"/>
              </a:lnSpc>
              <a:buClr>
                <a:srgbClr val="158466"/>
              </a:buClr>
              <a:buSzPct val="150000"/>
              <a:buFont typeface="Wingdings" charset="2"/>
              <a:buChar char=""/>
            </a:pPr>
            <a:r>
              <a:rPr lang="ru-RU" sz="1200" b="1" strike="noStrike" spc="-1">
                <a:solidFill>
                  <a:srgbClr val="000000"/>
                </a:solidFill>
                <a:latin typeface="Actay Wide Bd"/>
                <a:ea typeface="Calibri"/>
              </a:rPr>
              <a:t>Проведение анкетирования, онлайн-опросов клиентов для повышения эффективности предоставления услуг клиентам исходя из их потребностей.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ct val="100000"/>
              </a:lnSpc>
            </a:pP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ct val="100000"/>
              </a:lnSpc>
            </a:pP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24" name="TextBox 4"/>
          <p:cNvSpPr/>
          <p:nvPr/>
        </p:nvSpPr>
        <p:spPr>
          <a:xfrm>
            <a:off x="5580000" y="789480"/>
            <a:ext cx="6092280" cy="63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ct val="100000"/>
              </a:lnSpc>
            </a:pP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ct val="100000"/>
              </a:lnSpc>
            </a:pP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</p:txBody>
      </p:sp>
      <p:cxnSp>
        <p:nvCxnSpPr>
          <p:cNvPr id="125" name="Прямая соединительная линия 16"/>
          <p:cNvCxnSpPr/>
          <p:nvPr/>
        </p:nvCxnSpPr>
        <p:spPr>
          <a:xfrm>
            <a:off x="386280" y="849600"/>
            <a:ext cx="11525040" cy="2160"/>
          </a:xfrm>
          <a:prstGeom prst="straightConnector1">
            <a:avLst/>
          </a:prstGeom>
          <a:ln w="12700">
            <a:solidFill>
              <a:srgbClr val="004E90"/>
            </a:solidFill>
            <a:round/>
          </a:ln>
        </p:spPr>
      </p:cxnSp>
      <p:sp>
        <p:nvSpPr>
          <p:cNvPr id="126" name="Прямоугольник 1"/>
          <p:cNvSpPr/>
          <p:nvPr/>
        </p:nvSpPr>
        <p:spPr>
          <a:xfrm>
            <a:off x="5751720" y="4439160"/>
            <a:ext cx="1806840" cy="600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285840" indent="-285840" algn="ctr">
              <a:lnSpc>
                <a:spcPct val="120000"/>
              </a:lnSpc>
              <a:buClr>
                <a:srgbClr val="ED7D31"/>
              </a:buClr>
              <a:buSzPct val="200000"/>
              <a:buFont typeface="Wingdings" charset="2"/>
              <a:buChar char=""/>
            </a:pPr>
            <a:r>
              <a:rPr lang="ru-RU" sz="1400" b="1" strike="noStrike" spc="-1">
                <a:solidFill>
                  <a:srgbClr val="3DB17D"/>
                </a:solidFill>
                <a:latin typeface="Actay Wide Bd"/>
                <a:ea typeface="Calibri"/>
              </a:rPr>
              <a:t>Популяризация </a:t>
            </a:r>
            <a:endParaRPr lang="ru-RU" sz="1400" b="0" strike="noStrike" spc="-1">
              <a:solidFill>
                <a:srgbClr val="000000"/>
              </a:solidFill>
              <a:latin typeface="Open Sans"/>
            </a:endParaRPr>
          </a:p>
          <a:p>
            <a:pPr marL="285840" indent="-285840" algn="ctr">
              <a:lnSpc>
                <a:spcPct val="120000"/>
              </a:lnSpc>
              <a:buClr>
                <a:srgbClr val="ED7D31"/>
              </a:buClr>
              <a:buSzPct val="200000"/>
              <a:buFont typeface="Wingdings" charset="2"/>
              <a:buChar char=""/>
            </a:pPr>
            <a:r>
              <a:rPr lang="ru-RU" sz="1400" b="1" strike="noStrike" spc="-1">
                <a:solidFill>
                  <a:srgbClr val="3DB17D"/>
                </a:solidFill>
                <a:latin typeface="Actay Wide Bd"/>
                <a:ea typeface="Calibri"/>
              </a:rPr>
              <a:t>бренда СМФЦ.</a:t>
            </a:r>
            <a:endParaRPr lang="ru-RU" sz="1400" b="0" strike="noStrike" spc="-1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27" name="Picture 5" descr="https://avatars.mds.yandex.net/i?id=fc47b676aba319281df069ba9cf88e9c22901754-10618387-images-thumbs&amp;n=13"/>
          <p:cNvPicPr/>
          <p:nvPr/>
        </p:nvPicPr>
        <p:blipFill>
          <a:blip r:embed="rId8"/>
          <a:stretch/>
        </p:blipFill>
        <p:spPr>
          <a:xfrm>
            <a:off x="6175440" y="3600000"/>
            <a:ext cx="1120680" cy="923760"/>
          </a:xfrm>
          <a:prstGeom prst="rect">
            <a:avLst/>
          </a:prstGeom>
          <a:ln w="0">
            <a:noFill/>
          </a:ln>
        </p:spPr>
      </p:pic>
      <p:pic>
        <p:nvPicPr>
          <p:cNvPr id="128" name="Рисунок 6"/>
          <p:cNvPicPr/>
          <p:nvPr/>
        </p:nvPicPr>
        <p:blipFill>
          <a:blip r:embed="rId9"/>
          <a:stretch/>
        </p:blipFill>
        <p:spPr>
          <a:xfrm>
            <a:off x="5564160" y="5149800"/>
            <a:ext cx="2534400" cy="1509840"/>
          </a:xfrm>
          <a:prstGeom prst="rect">
            <a:avLst/>
          </a:prstGeom>
          <a:ln w="0">
            <a:noFill/>
          </a:ln>
          <a:effectLst>
            <a:outerShdw blurRad="291960" dist="138479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9" name="Picture 9" descr="C:\Users\oda\Desktop\Ольга Алейникова\Фото\photo1689138811 (2).jpeg"/>
          <p:cNvPicPr/>
          <p:nvPr/>
        </p:nvPicPr>
        <p:blipFill>
          <a:blip r:embed="rId10"/>
          <a:stretch/>
        </p:blipFill>
        <p:spPr>
          <a:xfrm>
            <a:off x="369360" y="3666960"/>
            <a:ext cx="4706640" cy="2631600"/>
          </a:xfrm>
          <a:prstGeom prst="rect">
            <a:avLst/>
          </a:prstGeom>
          <a:ln w="0">
            <a:noFill/>
          </a:ln>
          <a:effectLst>
            <a:outerShdw blurRad="291960" dist="138479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0" name="Picture 11" descr="C:\Users\oda\Desktop\Ольга Алейникова\Фото\photo1689138811 (4).jpeg"/>
          <p:cNvPicPr/>
          <p:nvPr/>
        </p:nvPicPr>
        <p:blipFill>
          <a:blip r:embed="rId11"/>
          <a:stretch/>
        </p:blipFill>
        <p:spPr>
          <a:xfrm>
            <a:off x="5580000" y="1260000"/>
            <a:ext cx="4290840" cy="2338560"/>
          </a:xfrm>
          <a:prstGeom prst="rect">
            <a:avLst/>
          </a:prstGeom>
          <a:ln w="0">
            <a:noFill/>
          </a:ln>
          <a:effectLst>
            <a:outerShdw blurRad="291960" dist="138479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1" name="Picture 10" descr="C:\Users\oda\Desktop\Ольга Алейникова\Фото\photo1689138811 (3).jpeg"/>
          <p:cNvPicPr/>
          <p:nvPr/>
        </p:nvPicPr>
        <p:blipFill>
          <a:blip r:embed="rId12"/>
          <a:stretch/>
        </p:blipFill>
        <p:spPr>
          <a:xfrm>
            <a:off x="8558640" y="2078280"/>
            <a:ext cx="3238200" cy="4318560"/>
          </a:xfrm>
          <a:prstGeom prst="rect">
            <a:avLst/>
          </a:prstGeom>
          <a:ln w="0">
            <a:noFill/>
          </a:ln>
          <a:effectLst>
            <a:outerShdw blurRad="291960" dist="138479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Заголовок 1"/>
          <p:cNvSpPr/>
          <p:nvPr/>
        </p:nvSpPr>
        <p:spPr>
          <a:xfrm>
            <a:off x="11551680" y="127440"/>
            <a:ext cx="51804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5</a:t>
            </a:r>
            <a:endParaRPr lang="ru-RU" sz="2800" b="0" strike="noStrike" spc="-1">
              <a:solidFill>
                <a:srgbClr val="000000"/>
              </a:solidFill>
              <a:latin typeface="Open Sans"/>
            </a:endParaRPr>
          </a:p>
        </p:txBody>
      </p:sp>
      <p:cxnSp>
        <p:nvCxnSpPr>
          <p:cNvPr id="133" name="Прямая соединительная линия 5"/>
          <p:cNvCxnSpPr/>
          <p:nvPr/>
        </p:nvCxnSpPr>
        <p:spPr>
          <a:xfrm>
            <a:off x="386280" y="584280"/>
            <a:ext cx="11525040" cy="2160"/>
          </a:xfrm>
          <a:prstGeom prst="straightConnector1">
            <a:avLst/>
          </a:prstGeom>
          <a:ln w="12700">
            <a:solidFill>
              <a:srgbClr val="004E90"/>
            </a:solidFill>
            <a:round/>
          </a:ln>
        </p:spPr>
      </p:cxnSp>
      <p:sp>
        <p:nvSpPr>
          <p:cNvPr id="134" name="Заголовок 1"/>
          <p:cNvSpPr/>
          <p:nvPr/>
        </p:nvSpPr>
        <p:spPr>
          <a:xfrm>
            <a:off x="322200" y="261360"/>
            <a:ext cx="11307600" cy="22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endParaRPr lang="ru-RU" sz="2400" b="0" strike="noStrike" spc="-1">
              <a:solidFill>
                <a:schemeClr val="accent1">
                  <a:lumMod val="50000"/>
                </a:schemeClr>
              </a:solidFill>
              <a:latin typeface="Calibri"/>
              <a:ea typeface="DejaVu Sans"/>
            </a:endParaRPr>
          </a:p>
        </p:txBody>
      </p:sp>
      <p:sp>
        <p:nvSpPr>
          <p:cNvPr id="135" name="TextBox 2"/>
          <p:cNvSpPr/>
          <p:nvPr/>
        </p:nvSpPr>
        <p:spPr>
          <a:xfrm>
            <a:off x="386640" y="127440"/>
            <a:ext cx="92808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cap="all" spc="-1">
                <a:solidFill>
                  <a:srgbClr val="000000"/>
                </a:solidFill>
                <a:latin typeface="Actay Wide Bd"/>
                <a:ea typeface="Gilroy Light"/>
              </a:rPr>
              <a:t>КОНТАКТы</a:t>
            </a: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36" name="TextBox 6"/>
          <p:cNvSpPr/>
          <p:nvPr/>
        </p:nvSpPr>
        <p:spPr>
          <a:xfrm>
            <a:off x="386640" y="1213200"/>
            <a:ext cx="6092280" cy="36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Times New Roman"/>
            </a:endParaRPr>
          </a:p>
        </p:txBody>
      </p:sp>
      <p:sp>
        <p:nvSpPr>
          <p:cNvPr id="137" name="TextBox 4"/>
          <p:cNvSpPr/>
          <p:nvPr/>
        </p:nvSpPr>
        <p:spPr>
          <a:xfrm>
            <a:off x="70560" y="2242800"/>
            <a:ext cx="5722200" cy="246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200" b="1" strike="noStrike" spc="-1">
                <a:solidFill>
                  <a:srgbClr val="000000"/>
                </a:solidFill>
                <a:latin typeface="Actay Wide Bd"/>
                <a:ea typeface="DejaVu Sans"/>
              </a:rPr>
              <a:t>Государственное областное автономное учреждение «Новгородский областной центр «Семья»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200" b="1" strike="noStrike" spc="-1">
                <a:solidFill>
                  <a:srgbClr val="000000"/>
                </a:solidFill>
                <a:latin typeface="Actay Wide Bd"/>
                <a:ea typeface="DejaVu Sans"/>
              </a:rPr>
              <a:t>Адрес: Новгородская область, Великий Новгород, улица Великая, дом 8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200" b="1" strike="noStrike" spc="-1">
                <a:solidFill>
                  <a:srgbClr val="000000"/>
                </a:solidFill>
                <a:latin typeface="Actay Wide Bd"/>
                <a:ea typeface="DejaVu Sans"/>
              </a:rPr>
              <a:t>Телефон: 8(8162)77-60-24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200" b="1" strike="noStrike" spc="-1">
                <a:solidFill>
                  <a:srgbClr val="000000"/>
                </a:solidFill>
                <a:latin typeface="Actay Wide Bd"/>
                <a:ea typeface="DejaVu Sans"/>
              </a:rPr>
              <a:t>Электронная почта: </a:t>
            </a:r>
            <a:r>
              <a:rPr lang="en-US" sz="1200" b="1" u="sng" strike="noStrike" spc="-1">
                <a:solidFill>
                  <a:schemeClr val="accent2"/>
                </a:solidFill>
                <a:uFillTx/>
                <a:latin typeface="Actay Wide Bd"/>
                <a:ea typeface="DejaVu Sans"/>
                <a:hlinkClick r:id="rId2"/>
              </a:rPr>
              <a:t>centrsemianov@yandex.ru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200" b="1" strike="noStrike" spc="-1">
                <a:solidFill>
                  <a:srgbClr val="000000"/>
                </a:solidFill>
                <a:latin typeface="Actay Wide Bd"/>
                <a:ea typeface="DejaVu Sans"/>
              </a:rPr>
              <a:t>Семейный МФЦ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200" b="1" strike="noStrike" spc="-1">
                <a:solidFill>
                  <a:srgbClr val="000000"/>
                </a:solidFill>
                <a:latin typeface="Actay Wide Bd"/>
                <a:ea typeface="DejaVu Sans"/>
              </a:rPr>
              <a:t>Адрес: Новгородская область, Великий Новгород, улица Ломоносова, дом 26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200" b="1" strike="noStrike" spc="-1">
                <a:solidFill>
                  <a:srgbClr val="000000"/>
                </a:solidFill>
                <a:latin typeface="Actay Wide Bd"/>
                <a:ea typeface="DejaVu Sans"/>
              </a:rPr>
              <a:t>Телефон: 8(816) 78-78-81, 78-78-82, 78-78-83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38" name="TextBox 8"/>
          <p:cNvSpPr/>
          <p:nvPr/>
        </p:nvSpPr>
        <p:spPr>
          <a:xfrm>
            <a:off x="1603440" y="1784520"/>
            <a:ext cx="31348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800" b="1" strike="noStrike" spc="-1">
                <a:solidFill>
                  <a:srgbClr val="000000"/>
                </a:solidFill>
                <a:latin typeface="Actay Wide Bd"/>
                <a:ea typeface="DejaVu Sans"/>
              </a:rPr>
              <a:t>КОНТАКТНЫЕ ДАННЫЕ</a:t>
            </a: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39" name="Рисунок 14"/>
          <p:cNvPicPr/>
          <p:nvPr/>
        </p:nvPicPr>
        <p:blipFill>
          <a:blip r:embed="rId3"/>
          <a:stretch/>
        </p:blipFill>
        <p:spPr>
          <a:xfrm>
            <a:off x="5794920" y="795960"/>
            <a:ext cx="5967360" cy="3367800"/>
          </a:xfrm>
          <a:prstGeom prst="rect">
            <a:avLst/>
          </a:prstGeom>
          <a:ln w="0">
            <a:noFill/>
          </a:ln>
        </p:spPr>
      </p:pic>
      <p:pic>
        <p:nvPicPr>
          <p:cNvPr id="140" name="Рисунок 7"/>
          <p:cNvPicPr/>
          <p:nvPr/>
        </p:nvPicPr>
        <p:blipFill>
          <a:blip r:embed="rId4"/>
          <a:stretch/>
        </p:blipFill>
        <p:spPr>
          <a:xfrm>
            <a:off x="6941160" y="4791240"/>
            <a:ext cx="1724040" cy="1724040"/>
          </a:xfrm>
          <a:prstGeom prst="rect">
            <a:avLst/>
          </a:prstGeom>
          <a:ln w="0">
            <a:noFill/>
          </a:ln>
          <a:effectLst>
            <a:outerShdw blurRad="291960" dist="138479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1" name="Рисунок 10"/>
          <p:cNvPicPr/>
          <p:nvPr/>
        </p:nvPicPr>
        <p:blipFill>
          <a:blip r:embed="rId5"/>
          <a:stretch/>
        </p:blipFill>
        <p:spPr>
          <a:xfrm>
            <a:off x="2102040" y="4565520"/>
            <a:ext cx="1659600" cy="1659600"/>
          </a:xfrm>
          <a:prstGeom prst="rect">
            <a:avLst/>
          </a:prstGeom>
          <a:ln w="0">
            <a:noFill/>
          </a:ln>
          <a:effectLst>
            <a:outerShdw blurRad="291960" dist="138479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2" name="Рисунок 9"/>
          <p:cNvPicPr/>
          <p:nvPr/>
        </p:nvPicPr>
        <p:blipFill>
          <a:blip r:embed="rId6"/>
          <a:stretch/>
        </p:blipFill>
        <p:spPr>
          <a:xfrm>
            <a:off x="9673560" y="4791240"/>
            <a:ext cx="1724040" cy="1724040"/>
          </a:xfrm>
          <a:prstGeom prst="rect">
            <a:avLst/>
          </a:prstGeom>
          <a:ln w="0">
            <a:noFill/>
          </a:ln>
          <a:effectLst>
            <a:outerShdw blurRad="291960" dist="138479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" name="Прямоугольник 1"/>
          <p:cNvSpPr/>
          <p:nvPr/>
        </p:nvSpPr>
        <p:spPr>
          <a:xfrm>
            <a:off x="7161840" y="4128840"/>
            <a:ext cx="38617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ctay Wide Bd"/>
                <a:ea typeface="DejaVu Sans"/>
              </a:rPr>
              <a:t>Приложение Социальный паспорт</a:t>
            </a: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ctay Wide Bd"/>
                <a:ea typeface="DejaVu Sans"/>
              </a:rPr>
              <a:t> Новгородской области</a:t>
            </a: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44" name="Picture 4" descr="T:\ЦЕНТР СЕМЬЯ\СЕМЕЙНЫЙ ЦЕНТР\БРЕНДБУК (Фонд)\НОВЫЕ!!!\логотип (2)\логотип\логотип_цветной.png"/>
          <p:cNvPicPr/>
          <p:nvPr/>
        </p:nvPicPr>
        <p:blipFill>
          <a:blip r:embed="rId7"/>
          <a:stretch/>
        </p:blipFill>
        <p:spPr>
          <a:xfrm>
            <a:off x="0" y="455760"/>
            <a:ext cx="2780280" cy="1048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2427</TotalTime>
  <Words>388</Words>
  <Application>Microsoft Office PowerPoint</Application>
  <PresentationFormat>Произвольный</PresentationFormat>
  <Paragraphs>64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Microsoft Office User</dc:creator>
  <dc:description/>
  <cp:lastModifiedBy>Осипова Д.А.</cp:lastModifiedBy>
  <cp:revision>204</cp:revision>
  <cp:lastPrinted>2023-02-22T07:55:38Z</cp:lastPrinted>
  <dcterms:created xsi:type="dcterms:W3CDTF">2022-06-28T08:05:40Z</dcterms:created>
  <dcterms:modified xsi:type="dcterms:W3CDTF">2024-02-19T05:43:13Z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6</vt:i4>
  </property>
</Properties>
</file>