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5" r:id="rId3"/>
    <p:sldId id="259" r:id="rId4"/>
    <p:sldId id="266" r:id="rId5"/>
    <p:sldId id="260" r:id="rId6"/>
    <p:sldId id="258" r:id="rId7"/>
    <p:sldId id="257" r:id="rId8"/>
    <p:sldId id="261" r:id="rId9"/>
    <p:sldId id="262" r:id="rId10"/>
    <p:sldId id="268" r:id="rId11"/>
    <p:sldId id="263" r:id="rId12"/>
    <p:sldId id="264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5DA"/>
    <a:srgbClr val="B6DBEC"/>
    <a:srgbClr val="FFFF99"/>
    <a:srgbClr val="BCBC14"/>
    <a:srgbClr val="502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52" autoAdjust="0"/>
  </p:normalViewPr>
  <p:slideViewPr>
    <p:cSldViewPr>
      <p:cViewPr varScale="1">
        <p:scale>
          <a:sx n="106" d="100"/>
          <a:sy n="106" d="100"/>
        </p:scale>
        <p:origin x="138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DA25A-7502-452C-97EC-1DBFEF70F22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48401-AB93-4183-BEFC-25A57BC18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7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8401-AB93-4183-BEFC-25A57BC188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6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8401-AB93-4183-BEFC-25A57BC188D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9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0987-2FC4-4F7A-830F-37ECBBFC81D4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38A-BA30-4D3C-961C-5852AD57E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0987-2FC4-4F7A-830F-37ECBBFC81D4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38A-BA30-4D3C-961C-5852AD57E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0987-2FC4-4F7A-830F-37ECBBFC81D4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38A-BA30-4D3C-961C-5852AD57E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0987-2FC4-4F7A-830F-37ECBBFC81D4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38A-BA30-4D3C-961C-5852AD57E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0987-2FC4-4F7A-830F-37ECBBFC81D4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38A-BA30-4D3C-961C-5852AD57E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0987-2FC4-4F7A-830F-37ECBBFC81D4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38A-BA30-4D3C-961C-5852AD57E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0987-2FC4-4F7A-830F-37ECBBFC81D4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38A-BA30-4D3C-961C-5852AD57E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0987-2FC4-4F7A-830F-37ECBBFC81D4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38A-BA30-4D3C-961C-5852AD57E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0987-2FC4-4F7A-830F-37ECBBFC81D4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38A-BA30-4D3C-961C-5852AD57E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0987-2FC4-4F7A-830F-37ECBBFC81D4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38A-BA30-4D3C-961C-5852AD57E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0987-2FC4-4F7A-830F-37ECBBFC81D4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38A-BA30-4D3C-961C-5852AD57E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F00987-2FC4-4F7A-830F-37ECBBFC81D4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27F38A-BA30-4D3C-961C-5852AD57E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4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.jpeg"/><Relationship Id="rId7" Type="http://schemas.openxmlformats.org/officeDocument/2006/relationships/image" Target="../media/image5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36.jpe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2.jpeg"/><Relationship Id="rId10" Type="http://schemas.openxmlformats.org/officeDocument/2006/relationships/image" Target="../media/image61.jpeg"/><Relationship Id="rId4" Type="http://schemas.openxmlformats.org/officeDocument/2006/relationships/image" Target="../media/image1.gif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8148" y="1644044"/>
            <a:ext cx="5472608" cy="1310069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</a:t>
            </a:r>
            <a:b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КРАТОВО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\\SERVER\Users\ОБЩАЯ\Герб и флаг Кратово\Кратово_-_герб.gif"/>
          <p:cNvPicPr/>
          <p:nvPr/>
        </p:nvPicPr>
        <p:blipFill rotWithShape="1">
          <a:blip r:embed="rId2" cstate="print"/>
          <a:srcRect l="-1" t="485" r="1607" b="8737"/>
          <a:stretch/>
        </p:blipFill>
        <p:spPr bwMode="auto">
          <a:xfrm>
            <a:off x="6660232" y="158303"/>
            <a:ext cx="1512168" cy="1299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Содержимое 5" descr="image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59233"/>
            <a:ext cx="1872208" cy="149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" y="3158611"/>
            <a:ext cx="8817333" cy="34387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00298" y="214290"/>
            <a:ext cx="3786214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ФЕОДОСИЯ 2017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176" y="1218024"/>
            <a:ext cx="3536136" cy="50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lnSpc>
                <a:spcPct val="11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помещений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 более 1600 квадратных метров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75" algn="just">
              <a:lnSpc>
                <a:spcPct val="11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находятся: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для занятий;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Выставочный зал;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75" algn="just">
              <a:lnSpc>
                <a:spcPct val="12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созданы необходимые условия  для начала реализации Проекта на базе Ковчега.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E:\Фото\2013\Ковчег интерьер\ковчег интерьеры\первй этаж\ретач (45 of 5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491">
            <a:off x="4125254" y="2679703"/>
            <a:ext cx="2510355" cy="17530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о\2013\Ковчег интерьер\ковчег интерьеры\первй этаж\ретач (41 of 5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08" y="1357139"/>
            <a:ext cx="2077219" cy="13847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Фото\2013\Ковчег интерьер\ковчег интерьеры\на сайт\ретач (3 of 5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24" y="1342949"/>
            <a:ext cx="2869502" cy="14379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93" y="4492668"/>
            <a:ext cx="2553312" cy="178890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E:\Фото\2014\Фоторепортажи мероприятий\Железная дорога\DSC_40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578">
            <a:off x="6251461" y="2818639"/>
            <a:ext cx="2692876" cy="18028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Фото\2013\Ковчег интерьер\ковчег интерьеры\на сайт\ретач (17 of 58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395">
            <a:off x="4077736" y="4340083"/>
            <a:ext cx="2605389" cy="18234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\\SERVER\Users\ОБЩАЯ\Герб и флаг Кратово\Кратово_-_герб.gif"/>
          <p:cNvPicPr/>
          <p:nvPr/>
        </p:nvPicPr>
        <p:blipFill rotWithShape="1">
          <a:blip r:embed="rId8" cstate="print"/>
          <a:srcRect l="-1" t="485" r="1607" b="8737"/>
          <a:stretch/>
        </p:blipFill>
        <p:spPr bwMode="auto">
          <a:xfrm>
            <a:off x="7740293" y="142852"/>
            <a:ext cx="1403707" cy="1157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Содержимое 5" descr="image001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142852"/>
            <a:ext cx="1338674" cy="112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-1" y="168752"/>
            <a:ext cx="6194193" cy="507985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3171" y="735015"/>
            <a:ext cx="5893356" cy="4247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Площадки Проекта</a:t>
            </a:r>
            <a:endParaRPr lang="ru-RU" sz="2400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79092" y="152970"/>
            <a:ext cx="6259479" cy="72072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ДОРОГОЙ НОВЫХ ВОЗМОЖНОСТЕЙ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51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16632"/>
            <a:ext cx="6109380" cy="595750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</p:txBody>
      </p:sp>
      <p:pic>
        <p:nvPicPr>
          <p:cNvPr id="10" name="Рисунок 9" descr="\\SERVER\Users\ОБЩАЯ\Герб и флаг Кратово\Кратово_-_герб.gif"/>
          <p:cNvPicPr/>
          <p:nvPr/>
        </p:nvPicPr>
        <p:blipFill rotWithShape="1">
          <a:blip r:embed="rId2" cstate="print"/>
          <a:srcRect l="-1" t="485" r="1607" b="8737"/>
          <a:stretch/>
        </p:blipFill>
        <p:spPr bwMode="auto">
          <a:xfrm>
            <a:off x="7812360" y="105090"/>
            <a:ext cx="1260580" cy="1040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Содержимое 5" descr="image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9383" y="105090"/>
            <a:ext cx="1194658" cy="1040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04462" y="139654"/>
            <a:ext cx="6259479" cy="72072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ДОРОГОЙ НОВЫХ ВОЗМОЖНОСТЕЙ</a:t>
            </a:r>
            <a:endParaRPr lang="ru-RU" sz="2800" dirty="0"/>
          </a:p>
        </p:txBody>
      </p:sp>
      <p:pic>
        <p:nvPicPr>
          <p:cNvPr id="18" name="Рисунок 17" descr="Sprite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65" y="2042424"/>
            <a:ext cx="1538605" cy="225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Follow-m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5235"/>
            <a:ext cx="1546225" cy="225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09" y="5351632"/>
            <a:ext cx="1796378" cy="13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Games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15" y="4252221"/>
            <a:ext cx="826135" cy="107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:\Screenshots parete arto superiore\Water parete A.S. moss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84" y="5344947"/>
            <a:ext cx="1745992" cy="13202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346398" y="805123"/>
            <a:ext cx="4572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1600" b="1" kern="1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ПРИМЕНЕНИЕ АВТОРСКИХ МЕТОДИК.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авторской программы «ПУТЬ» , предоставленной для комплексной реабилитации детей-инвалидов в городском поселении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Кратово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деканом института им. Шолохова, кандидатом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 заместителем главного врача по психолого-педагогической работе Государственного бюджетного учреждения здравоохранения Центра Патологии Речи и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Нейрореабилитации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г. Москвы Шевцовой Еленой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Евгеньевной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данной системе, отличающейся широкой функциональностью и гибкостью, специалисты – психологи, дефектологи, инструкторы ЛФК,  получают набор реабилитационных упражнений для  преодоления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различных нарушений.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программе предусмотрен широкий выбор эффективных и увлекательных упражнений в форме видеоигр с различным уровнем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сложности.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Hunt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84" y="1298576"/>
            <a:ext cx="1607185" cy="2259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6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989" y="116632"/>
            <a:ext cx="6176903" cy="595750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</p:txBody>
      </p:sp>
      <p:pic>
        <p:nvPicPr>
          <p:cNvPr id="12" name="Рисунок 11" descr="\\SERVER\Users\ОБЩАЯ\Герб и флаг Кратово\Кратово_-_герб.gif"/>
          <p:cNvPicPr/>
          <p:nvPr/>
        </p:nvPicPr>
        <p:blipFill rotWithShape="1">
          <a:blip r:embed="rId2" cstate="print"/>
          <a:srcRect l="-1" t="485" r="1607" b="8737"/>
          <a:stretch/>
        </p:blipFill>
        <p:spPr bwMode="auto">
          <a:xfrm>
            <a:off x="7802956" y="62108"/>
            <a:ext cx="1211104" cy="1025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Содержимое 5" descr="image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1956" y="66932"/>
            <a:ext cx="1259632" cy="102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5261" y="176523"/>
            <a:ext cx="6259479" cy="72072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ДОРОГОЙ НОВЫХ ВОЗМОЖНОСТЕЙ</a:t>
            </a:r>
            <a:endParaRPr lang="ru-RU" sz="2800" dirty="0"/>
          </a:p>
        </p:txBody>
      </p:sp>
      <p:pic>
        <p:nvPicPr>
          <p:cNvPr id="20" name="Picture 4" descr="huge   желтый одуванчик 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2401">
            <a:off x="4455842" y="2895281"/>
            <a:ext cx="2577461" cy="22066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3" descr="huge незабудка синяя "/>
          <p:cNvSpPr>
            <a:spLocks noGrp="1" noChangeAspect="1" noChangeArrowheads="1"/>
          </p:cNvSpPr>
          <p:nvPr isPhoto="1"/>
        </p:nvSpPr>
        <p:spPr bwMode="auto">
          <a:xfrm rot="20215087">
            <a:off x="6524072" y="4961007"/>
            <a:ext cx="2039992" cy="1484462"/>
          </a:xfrm>
          <a:prstGeom prst="rect">
            <a:avLst/>
          </a:prstGeom>
          <a:blipFill dpi="0" rotWithShape="1">
            <a:blip r:embed="rId5"/>
            <a:srcRect/>
            <a:stretch>
              <a:fillRect b="-771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Rectangle 3" descr="huge фиолетые розы раз"/>
          <p:cNvSpPr>
            <a:spLocks noGrp="1" noChangeAspect="1" noChangeArrowheads="1"/>
          </p:cNvSpPr>
          <p:nvPr isPhoto="1"/>
        </p:nvSpPr>
        <p:spPr bwMode="auto">
          <a:xfrm rot="20184885">
            <a:off x="6703831" y="3548733"/>
            <a:ext cx="2160241" cy="1583333"/>
          </a:xfrm>
          <a:prstGeom prst="rect">
            <a:avLst/>
          </a:prstGeom>
          <a:blipFill dpi="0" rotWithShape="1">
            <a:blip r:embed="rId6"/>
            <a:srcRect/>
            <a:stretch>
              <a:fillRect r="-1143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18" name="Rectangle 3" descr="huge оранжевый тюльпан "/>
          <p:cNvSpPr>
            <a:spLocks noGrp="1" noChangeAspect="1" noChangeArrowheads="1"/>
          </p:cNvSpPr>
          <p:nvPr isPhoto="1"/>
        </p:nvSpPr>
        <p:spPr bwMode="auto">
          <a:xfrm rot="20418306">
            <a:off x="4510171" y="5056749"/>
            <a:ext cx="1951684" cy="148446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19" name="Rectangle 3" descr="huge  розовый георгин"/>
          <p:cNvSpPr>
            <a:spLocks noGrp="1" noChangeAspect="1" noChangeArrowheads="1"/>
          </p:cNvSpPr>
          <p:nvPr isPhoto="1"/>
        </p:nvSpPr>
        <p:spPr bwMode="auto">
          <a:xfrm rot="20352511">
            <a:off x="4599215" y="1151553"/>
            <a:ext cx="2020365" cy="1483569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 b="-1255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21" name="Rectangle 3" descr="huge пион красный "/>
          <p:cNvSpPr>
            <a:spLocks noGrp="1" noChangeAspect="1" noChangeArrowheads="1"/>
          </p:cNvSpPr>
          <p:nvPr isPhoto="1"/>
        </p:nvSpPr>
        <p:spPr bwMode="auto">
          <a:xfrm rot="20118635">
            <a:off x="6956771" y="1611539"/>
            <a:ext cx="1830611" cy="1890429"/>
          </a:xfrm>
          <a:prstGeom prst="rect">
            <a:avLst/>
          </a:prstGeom>
          <a:blipFill dpi="0" rotWithShape="1">
            <a:blip r:embed="rId9"/>
            <a:srcRect/>
            <a:stretch>
              <a:fillRect b="-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6398" y="805123"/>
            <a:ext cx="40552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1600" b="1" kern="1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ПРИМЕНЕНИЕ ИНТЕРЕСНЫХ МЕТОДИК. </a:t>
            </a:r>
          </a:p>
          <a:p>
            <a:r>
              <a:rPr lang="ru-RU" sz="1600" b="1" kern="16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ЦВЕТОТЕРАПИЯ - </a:t>
            </a:r>
            <a:r>
              <a:rPr lang="ru-RU" sz="1600" b="1" dirty="0" smtClean="0"/>
              <a:t> УЛУЧШАЕТ НАСТРОЕНИЕ </a:t>
            </a:r>
            <a:endParaRPr lang="ru-RU" sz="1600" dirty="0"/>
          </a:p>
          <a:p>
            <a:r>
              <a:rPr lang="ru-RU" sz="1600" b="1" dirty="0" smtClean="0"/>
              <a:t>ЭФФЕКТИВНОЕ </a:t>
            </a:r>
            <a:r>
              <a:rPr lang="ru-RU" sz="1600" b="1" dirty="0"/>
              <a:t>СРЕДСТВО </a:t>
            </a:r>
            <a:r>
              <a:rPr lang="ru-RU" sz="1600" b="1" dirty="0" smtClean="0"/>
              <a:t>СОХРАНЕНИЯ </a:t>
            </a:r>
            <a:r>
              <a:rPr lang="ru-RU" sz="1600" b="1" dirty="0"/>
              <a:t>ЗДОРОВЬЯ И РАБОТОСПОСОБНОСТИ.</a:t>
            </a:r>
            <a:endParaRPr lang="ru-RU" sz="1600" dirty="0"/>
          </a:p>
          <a:p>
            <a:endParaRPr lang="ru-RU" sz="1600" b="1" dirty="0" smtClean="0"/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немедикаментозный метод лечения, основанный на том, что каждая из биологически активных зон организма реагирует на один из цветов: воздействие цветом происходит на орган зрения, а через него и через зрительный анализатор - на нервную систему. Воздействие определенного цвета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энергетическую блокаду,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являющуюся причиной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функционального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ru-RU" sz="1600" b="1" kern="1600" dirty="0" smtClean="0">
              <a:solidFill>
                <a:schemeClr val="accent6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3" descr="huge белая лилия 111"/>
          <p:cNvSpPr>
            <a:spLocks noGrp="1" noChangeAspect="1" noChangeArrowheads="1"/>
          </p:cNvSpPr>
          <p:nvPr isPhoto="1"/>
        </p:nvSpPr>
        <p:spPr bwMode="auto">
          <a:xfrm rot="20277512">
            <a:off x="5422670" y="2270804"/>
            <a:ext cx="1622353" cy="139455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 r="-1160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19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33469"/>
            <a:ext cx="6181388" cy="578913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</p:txBody>
      </p:sp>
      <p:pic>
        <p:nvPicPr>
          <p:cNvPr id="5122" name="Picture 2" descr="E:\Фото\2014\Наши руководительницы\Матюхина Татьяна Сергеевна (изо с малышами)\DSC_3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430675"/>
            <a:ext cx="2294384" cy="15370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Фото\2014\Наши руководительницы\Панца Ксения Сергеевна (лепка из соленого теста)\DSC_2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2925585"/>
            <a:ext cx="2294384" cy="15360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\\SERVER\Users\ОБЩАЯ\Герб и флаг Кратово\Кратово_-_герб.gif"/>
          <p:cNvPicPr/>
          <p:nvPr/>
        </p:nvPicPr>
        <p:blipFill rotWithShape="1">
          <a:blip r:embed="rId4" cstate="print"/>
          <a:srcRect l="-1" t="485" r="1607" b="8737"/>
          <a:stretch/>
        </p:blipFill>
        <p:spPr bwMode="auto">
          <a:xfrm>
            <a:off x="7812360" y="67184"/>
            <a:ext cx="1211104" cy="1025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Содержимое 5" descr="image00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695" y="67184"/>
            <a:ext cx="1259632" cy="102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8634" y="133469"/>
            <a:ext cx="6259479" cy="72072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ДОРОГОЙ НОВЫХ ВОЗМОЖНОСТЕЙ</a:t>
            </a:r>
            <a:endParaRPr lang="ru-RU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77" y="4967688"/>
            <a:ext cx="1656184" cy="167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16" y="4823553"/>
            <a:ext cx="2016224" cy="181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77" y="3579884"/>
            <a:ext cx="1674784" cy="131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77" y="1997258"/>
            <a:ext cx="1674784" cy="14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" descr="E:\Презентации\клипарты\sad-0213-sd-007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356822">
            <a:off x="4883999" y="2495925"/>
            <a:ext cx="2160240" cy="144016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46398" y="80512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ru-RU" sz="1600" b="1" kern="1600" dirty="0" smtClean="0">
              <a:solidFill>
                <a:schemeClr val="accent6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911870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«АВА – терапия» или поведенческая терапия для детей с ОВЗ.</a:t>
            </a:r>
          </a:p>
          <a:p>
            <a:r>
              <a:rPr lang="ru-RU" dirty="0"/>
              <a:t> Интенсивная обучающая программа, которая основывается на поведенческих техноло</a:t>
            </a:r>
            <a:r>
              <a:rPr lang="ru-RU" b="1" dirty="0"/>
              <a:t>г</a:t>
            </a:r>
            <a:r>
              <a:rPr lang="ru-RU" dirty="0"/>
              <a:t>иях и методах обучения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8" y="2813278"/>
            <a:ext cx="4407951" cy="227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9" y="4823552"/>
            <a:ext cx="2410823" cy="179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66" y="4765872"/>
            <a:ext cx="2016224" cy="181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0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84496" y="5245772"/>
            <a:ext cx="2779290" cy="14989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457200">
              <a:lnSpc>
                <a:spcPct val="115000"/>
              </a:lnSpc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79721" y="3069966"/>
            <a:ext cx="3232164" cy="1764421"/>
          </a:xfrm>
          <a:prstGeom prst="roundRect">
            <a:avLst>
              <a:gd name="adj" fmla="val 239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457200" algn="just">
              <a:lnSpc>
                <a:spcPct val="115000"/>
              </a:lnSpc>
            </a:pPr>
            <a:endParaRPr lang="ru-RU" sz="10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15000"/>
              </a:lnSpc>
            </a:pPr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674" y="113685"/>
            <a:ext cx="6192981" cy="621070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</p:txBody>
      </p:sp>
      <p:pic>
        <p:nvPicPr>
          <p:cNvPr id="12" name="Рисунок 11" descr="\\SERVER\Users\ОБЩАЯ\Герб и флаг Кратово\Кратово_-_герб.gif"/>
          <p:cNvPicPr/>
          <p:nvPr/>
        </p:nvPicPr>
        <p:blipFill rotWithShape="1">
          <a:blip r:embed="rId3" cstate="print"/>
          <a:srcRect l="-1" t="485" r="1607" b="8737"/>
          <a:stretch/>
        </p:blipFill>
        <p:spPr bwMode="auto">
          <a:xfrm>
            <a:off x="7730245" y="96056"/>
            <a:ext cx="1211104" cy="1025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Содержимое 5" descr="image0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001" y="94256"/>
            <a:ext cx="1259632" cy="102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5911" y="109472"/>
            <a:ext cx="6259479" cy="72072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ДОРОГОЙ НОВЫХ ВОЗМОЖНОСТЕЙ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79593" y="1615461"/>
            <a:ext cx="2722590" cy="12703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СОЗДАНИЕ КАДРОВЫХ И МАТЕРИАЛЬНО-ТЕХНИЧЕСКИХ РЕСУРСОВ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90842" y="5101786"/>
            <a:ext cx="2821043" cy="15745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УСПЕШНАЯ СОЦИАЛИЗАЦИЯ И РАСШИРЕНИЕ СОЦИАЛЬНОГО ПРОСТРАНСТВА ДЕТЕЙ С ОГРАНИЧЕННЫМИ ВОЗМОЖНОСТЯМИ ЗДОРОВЬЯ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496" y="1650420"/>
            <a:ext cx="2453382" cy="125691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ПОЛУЧЕНИЯ УСЛУГ ПО РЕАБИЛИТАЦИИ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9290" y="3103498"/>
            <a:ext cx="2887753" cy="17347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ДОЛГОСРОЧНЫЙ ЭФФЕКТ ПРОЕКТА: РАБОТА СОЦИАЛЬНОЙ СЛУЖБЫ НА ПОСТОЯННОЙ ОСНОВЕ И ОПТИМАЛЬНЫЙ КОМПЛЕКС РЕАБИЛИТАЦИОННЫХ   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МЕРОПРИЯТИЙ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3395" y="1605686"/>
            <a:ext cx="2864339" cy="1235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457200" algn="just">
              <a:lnSpc>
                <a:spcPct val="115000"/>
              </a:lnSpc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608" y="3090410"/>
            <a:ext cx="2601005" cy="18124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СОЦИАЛЬНО ЗНАЧИМОГО МЕРОПРИЯТИЯ ПО  РАСПРОСТРАНЕНИЮ ЭФФЕКТИВНЫХ СОЦИАЛЬНЫХ ПРАКТИК (ФОРУМ)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22371" y="4966016"/>
            <a:ext cx="3525690" cy="19633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 И РАСПРОСТРАНЕНИЕ ИНФОРМАЦИОННО-МЕТОДИЧЕСКОГО СБОРНИКА, СОЦИАЛЬНОЙ ПОДДЕРЖКИ ДЕТЕЙ, НАХОДЯЩИХСЯ В ТРУДНОЙ ЖИЗНЕННОЙ СИТУАЦИИ</a:t>
            </a:r>
            <a:endParaRPr lang="ru-RU" sz="1200" b="1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4401" y="841772"/>
            <a:ext cx="637244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ПРОЕКТА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ОЦЕНКА ЭФФЕКТИВНОСТИ РЕАЛИЗАЦИИ ПРОЕКТА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83398" y="1768443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ПРОФЕССИОНАЛЬНОЙ КОМПЕТЕНТНОСТИ ПЕДАГОГОВ И РОДИТЕЛЕЙ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33537" y="3170449"/>
            <a:ext cx="374441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lnSpc>
                <a:spcPct val="115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К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457200" indent="457200">
              <a:lnSpc>
                <a:spcPct val="115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ОБЩЕНИЮ,</a:t>
            </a:r>
          </a:p>
          <a:p>
            <a:pPr marL="457200" indent="457200">
              <a:lnSpc>
                <a:spcPct val="115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ОСВОЕНИЕ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НАВЫКОВ САМООБСЛУЖИВАНИЯ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ПРАКТИЧЕСКОЙ ДЕЯТЕЛЬНОСТИ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457200" indent="457200">
              <a:lnSpc>
                <a:spcPct val="115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У  ДЕТЕЙ</a:t>
            </a:r>
            <a:endParaRPr lang="ru-RU" sz="1400" b="1" dirty="0"/>
          </a:p>
        </p:txBody>
      </p:sp>
      <p:sp>
        <p:nvSpPr>
          <p:cNvPr id="23" name="Стрелка вниз 22"/>
          <p:cNvSpPr/>
          <p:nvPr/>
        </p:nvSpPr>
        <p:spPr>
          <a:xfrm rot="7772097">
            <a:off x="2465852" y="2750423"/>
            <a:ext cx="254625" cy="361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0800000">
            <a:off x="4018342" y="2730457"/>
            <a:ext cx="259105" cy="365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3187515">
            <a:off x="5700476" y="2759633"/>
            <a:ext cx="254625" cy="361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5400000">
            <a:off x="2490854" y="3634282"/>
            <a:ext cx="254625" cy="361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3036774">
            <a:off x="2530611" y="4850182"/>
            <a:ext cx="254625" cy="361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8145932">
            <a:off x="5789409" y="4759255"/>
            <a:ext cx="254625" cy="413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113575" y="4834388"/>
            <a:ext cx="254625" cy="267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5730269" y="3622093"/>
            <a:ext cx="254625" cy="367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98125" y="5291338"/>
            <a:ext cx="27039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СОЦИАЛЬНОГО ПРОСТРАНСТВА ДЕТЕЙ С ОГРАНИЧЕННЫМИ   ВОЗМОЖНОСТЯМИ ЗДОРОВЬЯ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82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512" y="49257"/>
            <a:ext cx="6107849" cy="676889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</p:txBody>
      </p:sp>
      <p:pic>
        <p:nvPicPr>
          <p:cNvPr id="3" name="Рисунок 2" descr="\\SERVER\Users\ОБЩАЯ\Герб и флаг Кратово\Кратово_-_герб.gif"/>
          <p:cNvPicPr/>
          <p:nvPr/>
        </p:nvPicPr>
        <p:blipFill rotWithShape="1">
          <a:blip r:embed="rId2" cstate="print"/>
          <a:srcRect l="-1" t="485" r="1607" b="8737"/>
          <a:stretch/>
        </p:blipFill>
        <p:spPr bwMode="auto">
          <a:xfrm>
            <a:off x="7847067" y="71546"/>
            <a:ext cx="1206333" cy="975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Содержимое 5" descr="image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822" y="71546"/>
            <a:ext cx="1266666" cy="97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4030" y="98072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Кратово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одним из крупнейших поселений Раменского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Московской области,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его состав входят  7 населенных пунктов: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-168246" y="44624"/>
            <a:ext cx="6512511" cy="57606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ГОРОДСКОЕ ПОСЕЛЕНИЕ КРАТОВО</a:t>
            </a:r>
            <a:endParaRPr lang="ru-RU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27281" t="18501" r="33029" b="26060"/>
          <a:stretch>
            <a:fillRect/>
          </a:stretch>
        </p:blipFill>
        <p:spPr bwMode="auto">
          <a:xfrm>
            <a:off x="4188556" y="1620146"/>
            <a:ext cx="3742100" cy="25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665" y="1956337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Посёлок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Кратово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Игумново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Дементьево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Донино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Захарово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Поповка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Хрипань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до 20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колы(СОШ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№98);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сад, санаторий для детей, 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оздоровительный лагерь,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творчества и семейного досуга «Ковчег»,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КДЦ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Кратово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ять домов культуры.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76" y="3339198"/>
            <a:ext cx="2103124" cy="1412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99" y="5378303"/>
            <a:ext cx="2088232" cy="1455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46" y="4846808"/>
            <a:ext cx="2132856" cy="19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PILOT\Desktop\Презентация\пти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646" y="3328648"/>
            <a:ext cx="777454" cy="67203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991" y="889212"/>
            <a:ext cx="6555741" cy="4247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МЕЖВЕДОМСТВЕННОЕ ВЗАИМОДЕЙСТВИЕ</a:t>
            </a:r>
            <a:endParaRPr lang="ru-RU" sz="2400" b="1" dirty="0"/>
          </a:p>
        </p:txBody>
      </p:sp>
      <p:pic>
        <p:nvPicPr>
          <p:cNvPr id="11" name="Рисунок 10" descr="\\SERVER\Users\ОБЩАЯ\Герб и флаг Кратово\Кратово_-_герб.gif"/>
          <p:cNvPicPr/>
          <p:nvPr/>
        </p:nvPicPr>
        <p:blipFill rotWithShape="1">
          <a:blip r:embed="rId3" cstate="print"/>
          <a:srcRect l="-1" t="485" r="1607" b="8737"/>
          <a:stretch/>
        </p:blipFill>
        <p:spPr bwMode="auto">
          <a:xfrm>
            <a:off x="7735135" y="89472"/>
            <a:ext cx="1239963" cy="107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Содержимое 5" descr="image0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4139" y="69689"/>
            <a:ext cx="1225483" cy="109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0991" y="180737"/>
            <a:ext cx="6171156" cy="507831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124551"/>
            <a:ext cx="6259479" cy="72072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НОВЫЙ ВЕКТОР РАБОТЫ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2003" y="1415286"/>
            <a:ext cx="5832648" cy="1192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КОМПЛЕКСНЫЙ ПОДХОД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ГОСУДАРСТВЕННЫЕ СТРУКТУРЫ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964232"/>
            <a:ext cx="2309108" cy="140087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</a:rPr>
              <a:t>Муниципальные образования</a:t>
            </a:r>
          </a:p>
          <a:p>
            <a:pPr algn="r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ru-RU" dirty="0" err="1" smtClean="0">
                <a:solidFill>
                  <a:schemeClr val="tx2"/>
                </a:solidFill>
              </a:rPr>
              <a:t>Г.п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</a:p>
          <a:p>
            <a:pPr algn="r"/>
            <a:r>
              <a:rPr lang="ru-RU" dirty="0" err="1" smtClean="0">
                <a:solidFill>
                  <a:schemeClr val="tx2"/>
                </a:solidFill>
              </a:rPr>
              <a:t>Кратово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914448" y="2964233"/>
            <a:ext cx="2953696" cy="173098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50043" y="3356992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6486957" y="3003949"/>
            <a:ext cx="2292948" cy="1321433"/>
          </a:xfrm>
          <a:prstGeom prst="roundRect">
            <a:avLst/>
          </a:prstGeom>
          <a:solidFill>
            <a:srgbClr val="E9B5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Некоммерческие организации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БФ «Наследие Отечества»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4448" y="5052100"/>
            <a:ext cx="3097712" cy="1406120"/>
          </a:xfrm>
          <a:prstGeom prst="rect">
            <a:avLst/>
          </a:prstGeom>
          <a:solidFill>
            <a:srgbClr val="B6D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№28, 98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КУЛЬТУРЫ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Содержимое 5" descr="image0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330" y="3071654"/>
            <a:ext cx="1225483" cy="109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\\SERVER\Users\ОБЩАЯ\Герб и флаг Кратово\Кратово_-_герб.gif"/>
          <p:cNvPicPr/>
          <p:nvPr/>
        </p:nvPicPr>
        <p:blipFill rotWithShape="1">
          <a:blip r:embed="rId3" cstate="print"/>
          <a:srcRect l="-1" t="485" r="1607" b="8737"/>
          <a:stretch/>
        </p:blipFill>
        <p:spPr bwMode="auto">
          <a:xfrm>
            <a:off x="66909" y="3617134"/>
            <a:ext cx="1239963" cy="107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2182415" y="2607347"/>
            <a:ext cx="589385" cy="356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4" idx="0"/>
          </p:cNvCxnSpPr>
          <p:nvPr/>
        </p:nvCxnSpPr>
        <p:spPr>
          <a:xfrm>
            <a:off x="4391296" y="2607347"/>
            <a:ext cx="0" cy="356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68144" y="2607347"/>
            <a:ext cx="671933" cy="352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627784" y="3429000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391296" y="479715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61" y="5052100"/>
            <a:ext cx="2631935" cy="1447409"/>
          </a:xfrm>
          <a:prstGeom prst="rect">
            <a:avLst/>
          </a:prstGeom>
          <a:noFill/>
          <a:ln>
            <a:noFill/>
          </a:ln>
          <a:effectLst>
            <a:outerShdw blurRad="520700" dist="152400" dir="2700000" sx="96000" sy="96000" algn="ctr" rotWithShape="0">
              <a:schemeClr val="tx1">
                <a:lumMod val="50000"/>
                <a:lumOff val="50000"/>
                <a:alpha val="89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" y="5052100"/>
            <a:ext cx="2566792" cy="14599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26" y="1313944"/>
            <a:ext cx="2328297" cy="15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496" y="817910"/>
            <a:ext cx="5163548" cy="867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ДИАЛОГОВЫХ ПЛОЩАДКАХ ФОНДА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\\SERVER\Users\ОБЩАЯ\Герб и флаг Кратово\Кратово_-_герб.gif"/>
          <p:cNvPicPr/>
          <p:nvPr/>
        </p:nvPicPr>
        <p:blipFill rotWithShape="1">
          <a:blip r:embed="rId2" cstate="print"/>
          <a:srcRect l="-1" t="485" r="1607" b="8737"/>
          <a:stretch/>
        </p:blipFill>
        <p:spPr bwMode="auto">
          <a:xfrm>
            <a:off x="7695586" y="134994"/>
            <a:ext cx="1302958" cy="985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Содержимое 5" descr="image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417" y="104742"/>
            <a:ext cx="1266666" cy="99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5496" y="205270"/>
            <a:ext cx="6164641" cy="527357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-59342" y="178824"/>
            <a:ext cx="6259479" cy="72072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НОВЫЙ ВЕКТОР РАБОТЫ 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574" y="5437416"/>
            <a:ext cx="2194979" cy="363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ЧЕРЕПОВЕЦ 2015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04" y="5301210"/>
            <a:ext cx="1531662" cy="1556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92" y="2503767"/>
            <a:ext cx="1515735" cy="16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67" y="5157193"/>
            <a:ext cx="1576336" cy="1700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15" y="3866484"/>
            <a:ext cx="1673811" cy="15567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24" y="2161401"/>
            <a:ext cx="1737202" cy="1383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6" y="3268041"/>
            <a:ext cx="2013865" cy="2015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7045" y="3201099"/>
            <a:ext cx="1880418" cy="142961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42392" y="2551962"/>
            <a:ext cx="2194979" cy="363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МОСКВА 2016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62417" y="1579855"/>
            <a:ext cx="2498399" cy="363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СТАВРОПОЛЬ 2015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31" y="3591226"/>
            <a:ext cx="1584176" cy="17728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9991" y="5033471"/>
            <a:ext cx="1981942" cy="156875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33031" y="6145974"/>
            <a:ext cx="2422702" cy="363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АРХАНГЕЛЬСК 2016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28" y="3532417"/>
            <a:ext cx="1728192" cy="122643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709611" y="1701485"/>
            <a:ext cx="2422702" cy="362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КРЫМ 2017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0481" y="634222"/>
            <a:ext cx="5400600" cy="734545"/>
          </a:xfrm>
          <a:prstGeom prst="rect">
            <a:avLst/>
          </a:prstGeom>
          <a:noFill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763" indent="0">
              <a:lnSpc>
                <a:spcPct val="90000"/>
              </a:lnSpc>
              <a:buNone/>
              <a:defRPr/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ГОРОДОВ РОССИИ 2015 ГОД</a:t>
            </a:r>
          </a:p>
          <a:p>
            <a:pPr marL="131763" indent="0">
              <a:lnSpc>
                <a:spcPct val="90000"/>
              </a:lnSpc>
              <a:buNone/>
              <a:defRPr/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РАЗНЫЕ ВАЖНЫ»                                         </a:t>
            </a:r>
          </a:p>
          <a:p>
            <a:pPr marL="131763" indent="0">
              <a:lnSpc>
                <a:spcPct val="90000"/>
              </a:lnSpc>
              <a:buNone/>
              <a:defRPr/>
            </a:pPr>
            <a:endParaRPr lang="ru-RU" altLang="ru-RU" sz="2400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 descr="\\SERVER\Users\ОБЩАЯ\Герб и флаг Кратово\Кратово_-_герб.gif"/>
          <p:cNvPicPr/>
          <p:nvPr/>
        </p:nvPicPr>
        <p:blipFill rotWithShape="1">
          <a:blip r:embed="rId3" cstate="print"/>
          <a:srcRect l="-1" t="485" r="1607" b="8737"/>
          <a:stretch/>
        </p:blipFill>
        <p:spPr bwMode="auto">
          <a:xfrm>
            <a:off x="7605237" y="125412"/>
            <a:ext cx="1422357" cy="1119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Содержимое 5" descr="image0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0520" y="115381"/>
            <a:ext cx="1338674" cy="112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916" y="115991"/>
            <a:ext cx="6148260" cy="504697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78959" y="80464"/>
            <a:ext cx="6259479" cy="72072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НОВЫЙ ВЕКТОР РАБОТЫ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535730"/>
            <a:ext cx="4306769" cy="35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31763">
              <a:lnSpc>
                <a:spcPct val="90000"/>
              </a:lnSpc>
              <a:defRPr/>
            </a:pPr>
            <a:endParaRPr lang="ru-RU" alt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53136"/>
            <a:ext cx="3744416" cy="2063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53136"/>
            <a:ext cx="3456384" cy="2063496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0481" y="2219586"/>
            <a:ext cx="8352928" cy="1064007"/>
          </a:xfrm>
          <a:prstGeom prst="rect">
            <a:avLst/>
          </a:prstGeom>
          <a:noFill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800" dirty="0" smtClean="0"/>
              <a:t>Фондом поддержки детей, находящихся в трудной жизненной ситуации, совместно с Ассоциацией малых и средних городов России, в 2015 году проводился конкурс городов России «Дети разные важны!». </a:t>
            </a:r>
            <a:br>
              <a:rPr lang="ru-RU" sz="1800" dirty="0" smtClean="0"/>
            </a:b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Цель конкурса – преодоление социальной </a:t>
            </a:r>
            <a:r>
              <a:rPr lang="ru-RU" sz="1800" dirty="0" err="1" smtClean="0"/>
              <a:t>исключенности</a:t>
            </a:r>
            <a:r>
              <a:rPr lang="ru-RU" sz="1800" dirty="0" smtClean="0"/>
              <a:t> детей, находящихся в трудной жизненной ситуации, формирование социальной среды, дружественной детям, профилактика детского неблагополучия и повышение ответственности родителей за воспитание детей. </a:t>
            </a:r>
            <a:br>
              <a:rPr lang="ru-RU" sz="1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altLang="ru-RU" sz="2400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45638" y="1403417"/>
            <a:ext cx="7908708" cy="734545"/>
          </a:xfrm>
          <a:prstGeom prst="rect">
            <a:avLst/>
          </a:prstGeom>
          <a:noFill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среди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городов с населением менее 20 тысяч человек: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город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Кратово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(Московская область) – 1-е место 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141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9511" y="1412776"/>
            <a:ext cx="5565949" cy="518457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ru-RU" alt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17" y="949258"/>
            <a:ext cx="6382008" cy="941669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«Дорогой новых возможностей»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\\SERVER\Users\ОБЩАЯ\Герб и флаг Кратово\Кратово_-_герб.gif"/>
          <p:cNvPicPr/>
          <p:nvPr/>
        </p:nvPicPr>
        <p:blipFill rotWithShape="1">
          <a:blip r:embed="rId2" cstate="print"/>
          <a:srcRect l="-1" t="485" r="1607" b="8737"/>
          <a:stretch/>
        </p:blipFill>
        <p:spPr bwMode="auto">
          <a:xfrm>
            <a:off x="7601284" y="67644"/>
            <a:ext cx="1352881" cy="112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Содержимое 5" descr="image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6319" y="74432"/>
            <a:ext cx="1338674" cy="112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9908" y="249544"/>
            <a:ext cx="6089970" cy="587168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69451" y="249544"/>
            <a:ext cx="6259479" cy="72072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 smtClean="0"/>
              <a:t>ПРОЕКТНАЯ ДЕЯТЕЛЬНОСТЬ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2" y="4797151"/>
            <a:ext cx="2572609" cy="1957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2" y="1553945"/>
            <a:ext cx="2521613" cy="1404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05" y="3070902"/>
            <a:ext cx="2513760" cy="1623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087" y="1936741"/>
            <a:ext cx="58917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 algn="ctr">
              <a:buNone/>
            </a:pPr>
            <a:endParaRPr lang="ru-RU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комплекса мероприятий по социальной адаптации детей-инвалидов и детей с ОВЗ.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Фото Nadezhda Burakova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" y="5301207"/>
            <a:ext cx="1703135" cy="14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Фото\КРУЖКИ\ИЗО С МАЛЫШАМИ\DSC_33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76" y="5312199"/>
            <a:ext cx="2093541" cy="13793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ILOT\Desktop\Презентация\подборка фото по темам\кружки\студия график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77" y="5312198"/>
            <a:ext cx="2165131" cy="14423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/>
        </p:nvSpPr>
        <p:spPr>
          <a:xfrm>
            <a:off x="-274155" y="722097"/>
            <a:ext cx="6048672" cy="148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15616" y="2180184"/>
            <a:ext cx="4341813" cy="182488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763" indent="0">
              <a:lnSpc>
                <a:spcPct val="120000"/>
              </a:lnSpc>
              <a:buNone/>
              <a:defRPr/>
            </a:pPr>
            <a:endParaRPr lang="ru-RU" alt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3" name="Picture 5" descr="C:\Users\PILOT\Desktop\Презентация\подборка фото по темам\Садик\DSC_4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38" y="4467154"/>
            <a:ext cx="2904018" cy="19442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\\SERVER\Users\ОБЩАЯ\Герб и флаг Кратово\Кратово_-_герб.gif"/>
          <p:cNvPicPr/>
          <p:nvPr/>
        </p:nvPicPr>
        <p:blipFill rotWithShape="1">
          <a:blip r:embed="rId3" cstate="print"/>
          <a:srcRect l="-1" t="485" r="1607" b="8737"/>
          <a:stretch/>
        </p:blipFill>
        <p:spPr bwMode="auto">
          <a:xfrm>
            <a:off x="7680532" y="114294"/>
            <a:ext cx="1272216" cy="104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Содержимое 5" descr="image0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623" y="114097"/>
            <a:ext cx="1284947" cy="105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18803" y="159822"/>
            <a:ext cx="6107849" cy="676889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9414" y="115991"/>
            <a:ext cx="6259479" cy="72072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ДОРОГОЙ НОВЫХ ВОЗМОЖНОСТЕЙ</a:t>
            </a:r>
          </a:p>
        </p:txBody>
      </p:sp>
      <p:pic>
        <p:nvPicPr>
          <p:cNvPr id="17" name="Picture 4" descr="C:\Users\PILOT\Desktop\Новая папка\DSC051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01" y="4482088"/>
            <a:ext cx="2519680" cy="196181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Picture 3" descr="E:\Фото\2014\Рождество для инвалидов 11.01.2013\735184_440006319386531_74175198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56" y="1462560"/>
            <a:ext cx="3224792" cy="24182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56922"/>
            <a:ext cx="2808312" cy="1986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265861"/>
            <a:ext cx="54006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314325" algn="ctr">
              <a:lnSpc>
                <a:spcPct val="120000"/>
              </a:lnSpc>
              <a:defRPr/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 </a:t>
            </a:r>
          </a:p>
          <a:p>
            <a:pPr marL="446088" indent="-314325" algn="ctr">
              <a:lnSpc>
                <a:spcPct val="120000"/>
              </a:lnSpc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ДОСТУПНОЙ КОМПЛЕКСНОЙ СОЦИАЛЬНОЙ РЕАБИЛИТАЦИИ ДЕТЕЙ.</a:t>
            </a:r>
          </a:p>
          <a:p>
            <a:pPr marL="446088" indent="-314325" algn="ctr">
              <a:lnSpc>
                <a:spcPct val="120000"/>
              </a:lnSpc>
              <a:defRPr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314325" algn="ctr">
              <a:lnSpc>
                <a:spcPct val="120000"/>
              </a:lnSpc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САМОСТОЯТЕЛЬНОЙ ЖИЗНИ И ИНТЕГРАЦИЯ В ОБЩЕСТВО.</a:t>
            </a:r>
          </a:p>
        </p:txBody>
      </p:sp>
    </p:spTree>
    <p:extLst>
      <p:ext uri="{BB962C8B-B14F-4D97-AF65-F5344CB8AC3E}">
        <p14:creationId xmlns:p14="http://schemas.microsoft.com/office/powerpoint/2010/main" val="9636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27584" y="1103837"/>
            <a:ext cx="5935774" cy="5524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763" indent="0">
              <a:lnSpc>
                <a:spcPct val="90000"/>
              </a:lnSpc>
              <a:buNone/>
              <a:defRPr/>
            </a:pPr>
            <a:r>
              <a:rPr lang="ru-RU" altLang="ru-RU" sz="28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социальной службы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5991"/>
            <a:ext cx="6213879" cy="543165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800" b="1" dirty="0"/>
          </a:p>
        </p:txBody>
      </p:sp>
      <p:sp>
        <p:nvSpPr>
          <p:cNvPr id="13" name="Стрелка вниз 12"/>
          <p:cNvSpPr/>
          <p:nvPr/>
        </p:nvSpPr>
        <p:spPr>
          <a:xfrm rot="2867480">
            <a:off x="2263767" y="1545919"/>
            <a:ext cx="154390" cy="445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69601" y="1635395"/>
            <a:ext cx="172749" cy="422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271981">
            <a:off x="6271341" y="1575573"/>
            <a:ext cx="176208" cy="46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1" y="2124419"/>
            <a:ext cx="2335324" cy="1237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Постоянный штат сотрудников и волонтеров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699792" y="2124419"/>
            <a:ext cx="3312368" cy="1417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целевой группы. Разработка индивидуальных программ.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44107" y="2155612"/>
            <a:ext cx="2748372" cy="12791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межведомственного взаимодействия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090896" y="3636843"/>
            <a:ext cx="484632" cy="535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113659" y="3635629"/>
            <a:ext cx="484632" cy="513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451180" y="3639456"/>
            <a:ext cx="484632" cy="535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3964" y="4243170"/>
            <a:ext cx="1778496" cy="18502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кадровых и материально-технических условий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81850" y="4243170"/>
            <a:ext cx="4091015" cy="18457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Доступность получения услуг по реабилитации детей.</a:t>
            </a:r>
          </a:p>
          <a:p>
            <a:pPr algn="ctr"/>
            <a:r>
              <a:rPr lang="ru-RU" dirty="0" smtClean="0"/>
              <a:t>Внедрение и использование инновационных методик и технологий.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60232" y="4215067"/>
            <a:ext cx="2066528" cy="18738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Эффективное и своевременное решение поставленных задач</a:t>
            </a:r>
            <a:endParaRPr lang="ru-RU" dirty="0"/>
          </a:p>
        </p:txBody>
      </p:sp>
      <p:pic>
        <p:nvPicPr>
          <p:cNvPr id="29" name="Рисунок 28" descr="\\SERVER\Users\ОБЩАЯ\Герб и флаг Кратово\Кратово_-_герб.gif"/>
          <p:cNvPicPr/>
          <p:nvPr/>
        </p:nvPicPr>
        <p:blipFill rotWithShape="1">
          <a:blip r:embed="rId2" cstate="print"/>
          <a:srcRect l="-1" t="485" r="1607" b="8737"/>
          <a:stretch/>
        </p:blipFill>
        <p:spPr bwMode="auto">
          <a:xfrm>
            <a:off x="7596336" y="88394"/>
            <a:ext cx="1402207" cy="1026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Содержимое 5" descr="image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819" y="70421"/>
            <a:ext cx="1292958" cy="105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-65684" y="106241"/>
            <a:ext cx="6259479" cy="72072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ДОРОГОЙ НОВЫХ ВОЗМОЖНОСТЕЙ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93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20518" y="1426049"/>
            <a:ext cx="5904656" cy="11048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314325">
              <a:lnSpc>
                <a:spcPct val="90000"/>
              </a:lnSpc>
              <a:defRPr/>
            </a:pPr>
            <a:endParaRPr lang="ru-RU" altLang="ru-RU" sz="2800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11" y="60857"/>
            <a:ext cx="6224881" cy="651525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/>
          </a:p>
        </p:txBody>
      </p:sp>
      <p:pic>
        <p:nvPicPr>
          <p:cNvPr id="3076" name="Picture 4" descr="C:\TEMP\ACDTempFolder\0\DSC_5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3" y="5021121"/>
            <a:ext cx="1989475" cy="15771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Фото\2014\Летний лагерь 2014\Репортажи\ФОТО Л.Л\Татьяна Алексеевна\DSC_5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54" y="3573015"/>
            <a:ext cx="2294384" cy="13087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-20616" y="129264"/>
            <a:ext cx="6259479" cy="72072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ДОРОГОЙ НОВЫХ ВОЗМОЖНОСТЕЙ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1" y="836712"/>
            <a:ext cx="4725144" cy="64518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ВИДЫ РЕАБИЛИТАЦИИ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0198" y="2057962"/>
            <a:ext cx="2469594" cy="1237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СОЦИАЛЬНО-ПСИХОЛОГИЧЕСКАЯ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41969" y="2057962"/>
            <a:ext cx="2422119" cy="1237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СОЦИАЛЬНО-СРЕДОВАЯ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84138" y="2057963"/>
            <a:ext cx="2467897" cy="12375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СОЦИАЛЬНО-КУЛЬТУРНАЯ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3506" y="3609029"/>
            <a:ext cx="2446286" cy="12595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СОЦИАЛЬНО-БЫТОВАЯ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3681574"/>
            <a:ext cx="2448272" cy="1259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СОЦИАЛЬНО-ПЕДАГОГИЧЕСКАЯ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7512" y="5399717"/>
            <a:ext cx="3814438" cy="1130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КОРРЕКЦИОННО-РАЗВИВАЮЩАЯ СРЕДА.</a:t>
            </a:r>
            <a:endParaRPr lang="ru-RU" dirty="0"/>
          </a:p>
        </p:txBody>
      </p:sp>
      <p:pic>
        <p:nvPicPr>
          <p:cNvPr id="23" name="Рисунок 22" descr="\\SERVER\Users\ОБЩАЯ\Герб и флаг Кратово\Кратово_-_герб.gif"/>
          <p:cNvPicPr/>
          <p:nvPr/>
        </p:nvPicPr>
        <p:blipFill rotWithShape="1">
          <a:blip r:embed="rId4" cstate="print"/>
          <a:srcRect l="-1" t="485" r="1607" b="8737"/>
          <a:stretch/>
        </p:blipFill>
        <p:spPr bwMode="auto">
          <a:xfrm>
            <a:off x="7690631" y="107985"/>
            <a:ext cx="1322808" cy="1025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Содержимое 5" descr="image00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2253" y="105003"/>
            <a:ext cx="1275016" cy="106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3" descr="E:\Фото\2014\Наши руководительницы\Панца Ксения Сергеевна (лепка из соленого теста)\DSC_28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54" y="5041677"/>
            <a:ext cx="2294384" cy="15360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8690</TotalTime>
  <Words>674</Words>
  <Application>Microsoft Office PowerPoint</Application>
  <PresentationFormat>Экран (4:3)</PresentationFormat>
  <Paragraphs>124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SimSun</vt:lpstr>
      <vt:lpstr>Arial</vt:lpstr>
      <vt:lpstr>Calibri</vt:lpstr>
      <vt:lpstr>Georgia</vt:lpstr>
      <vt:lpstr>Tahoma</vt:lpstr>
      <vt:lpstr>Times New Roman</vt:lpstr>
      <vt:lpstr>Trebuchet MS</vt:lpstr>
      <vt:lpstr>Wingdings</vt:lpstr>
      <vt:lpstr>Воздушный поток</vt:lpstr>
      <vt:lpstr>  Городское поселение            КРАТОВО</vt:lpstr>
      <vt:lpstr>ГОРОДСКОЕ ПОСЕЛЕНИЕ КРАТОВО</vt:lpstr>
      <vt:lpstr>НОВЫЙ ВЕКТОР РАБОТЫ</vt:lpstr>
      <vt:lpstr>НОВЫЙ ВЕКТОР РАБОТЫ  </vt:lpstr>
      <vt:lpstr>НОВЫЙ ВЕКТОР РАБОТЫ</vt:lpstr>
      <vt:lpstr>ПРОЕКТ «Дорогой новых возможностей»</vt:lpstr>
      <vt:lpstr>ДОРОГОЙ НОВЫХ ВОЗМОЖНОСТЕЙ</vt:lpstr>
      <vt:lpstr>ДОРОГОЙ НОВЫХ ВОЗМОЖНОСТЕЙ</vt:lpstr>
      <vt:lpstr>ДОРОГОЙ НОВЫХ ВОЗМОЖНОСТЕЙ</vt:lpstr>
      <vt:lpstr>ДОРОГОЙ НОВЫХ ВОЗМОЖНОСТЕЙ</vt:lpstr>
      <vt:lpstr>ДОРОГОЙ НОВЫХ ВОЗМОЖНОСТЕЙ</vt:lpstr>
      <vt:lpstr>ДОРОГОЙ НОВЫХ ВОЗМОЖНОСТЕЙ</vt:lpstr>
      <vt:lpstr>ДОРОГОЙ НОВЫХ ВОЗМОЖНОСТЕЙ</vt:lpstr>
      <vt:lpstr>ДОРОГОЙ НОВЫХ ВОЗМОЖНОСТЕЙ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PILOT</dc:creator>
  <cp:lastModifiedBy>1C_client_1</cp:lastModifiedBy>
  <cp:revision>243</cp:revision>
  <dcterms:created xsi:type="dcterms:W3CDTF">2015-08-28T11:38:11Z</dcterms:created>
  <dcterms:modified xsi:type="dcterms:W3CDTF">2017-05-23T11:21:52Z</dcterms:modified>
</cp:coreProperties>
</file>